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58" r:id="rId5"/>
    <p:sldMasterId id="2147483665" r:id="rId6"/>
    <p:sldMasterId id="2147483671"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Lst>
  <p:sldSz cy="9753600" cx="17340250"/>
  <p:notesSz cx="6858000" cy="9144000"/>
  <p:embeddedFontLst>
    <p:embeddedFont>
      <p:font typeface="Titillium Web"/>
      <p:regular r:id="rId33"/>
      <p:bold r:id="rId34"/>
      <p:italic r:id="rId35"/>
      <p:boldItalic r:id="rId36"/>
    </p:embeddedFont>
    <p:embeddedFont>
      <p:font typeface="Tahoma"/>
      <p:regular r:id="rId37"/>
      <p:bold r:id="rId38"/>
    </p:embeddedFont>
    <p:embeddedFont>
      <p:font typeface="Helvetica Neue"/>
      <p:regular r:id="rId39"/>
      <p:bold r:id="rId40"/>
      <p:italic r:id="rId41"/>
      <p:boldItalic r:id="rId42"/>
    </p:embeddedFont>
    <p:embeddedFont>
      <p:font typeface="Open Sans Light"/>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5462">
          <p15:clr>
            <a:srgbClr val="A4A3A4"/>
          </p15:clr>
        </p15:guide>
      </p15:sldGuideLst>
    </p:ext>
    <p:ext uri="http://customooxmlschemas.google.com/">
      <go:slidesCustomData xmlns:go="http://customooxmlschemas.google.com/" r:id="rId51" roundtripDataSignature="AMtx7mg4Q6kUmYOFhWooUHUjQ21TKIAn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5462"/>
      </p:guideLst>
    </p:cSldViewPr>
  </p:slideViewPr>
</p:viewPr>
</file>

<file path=ppt/_rels/presentation.xml.rels><?xml version="1.0" encoding="UTF-8" standalone="yes"?>
<Relationships xmlns="http://schemas.openxmlformats.org/package/2006/relationships"><Relationship Id="rId39" Type="http://schemas.openxmlformats.org/officeDocument/2006/relationships/font" Target="fonts/HelveticaNeue-regular.fntdata"/><Relationship Id="rId26" Type="http://schemas.openxmlformats.org/officeDocument/2006/relationships/slide" Target="slides/slide18.xml"/><Relationship Id="rId13" Type="http://schemas.openxmlformats.org/officeDocument/2006/relationships/slide" Target="slides/slide5.xml"/><Relationship Id="rId18" Type="http://schemas.openxmlformats.org/officeDocument/2006/relationships/slide" Target="slides/slide10.xml"/><Relationship Id="rId42" Type="http://schemas.openxmlformats.org/officeDocument/2006/relationships/font" Target="fonts/HelveticaNeue-boldItalic.fntdata"/><Relationship Id="rId47" Type="http://schemas.openxmlformats.org/officeDocument/2006/relationships/font" Target="fonts/OpenSans-regular.fntdata"/><Relationship Id="rId34" Type="http://schemas.openxmlformats.org/officeDocument/2006/relationships/font" Target="fonts/TitilliumWeb-bold.fntdata"/><Relationship Id="rId21" Type="http://schemas.openxmlformats.org/officeDocument/2006/relationships/slide" Target="slides/slide13.xml"/><Relationship Id="rId50" Type="http://schemas.openxmlformats.org/officeDocument/2006/relationships/font" Target="fonts/OpenSans-boldItalic.fntdata"/><Relationship Id="rId7" Type="http://schemas.openxmlformats.org/officeDocument/2006/relationships/slideMaster" Target="slideMasters/slideMaster4.xml"/><Relationship Id="rId2" Type="http://schemas.openxmlformats.org/officeDocument/2006/relationships/viewProps" Target="viewProps.xml"/><Relationship Id="rId29" Type="http://schemas.openxmlformats.org/officeDocument/2006/relationships/slide" Target="slides/slide21.xml"/><Relationship Id="rId16" Type="http://schemas.openxmlformats.org/officeDocument/2006/relationships/slide" Target="slides/slide8.xml"/><Relationship Id="rId40" Type="http://schemas.openxmlformats.org/officeDocument/2006/relationships/font" Target="fonts/HelveticaNeue-bold.fntdata"/><Relationship Id="rId45" Type="http://schemas.openxmlformats.org/officeDocument/2006/relationships/font" Target="fonts/OpenSansLight-italic.fntdata"/><Relationship Id="rId32" Type="http://schemas.openxmlformats.org/officeDocument/2006/relationships/slide" Target="slides/slide24.xml"/><Relationship Id="rId37" Type="http://schemas.openxmlformats.org/officeDocument/2006/relationships/font" Target="fonts/Tahoma-regular.fntdata"/><Relationship Id="rId24" Type="http://schemas.openxmlformats.org/officeDocument/2006/relationships/slide" Target="slides/slide16.xml"/><Relationship Id="rId11" Type="http://schemas.openxmlformats.org/officeDocument/2006/relationships/slide" Target="slides/slide3.xml"/><Relationship Id="rId53" Type="http://schemas.openxmlformats.org/officeDocument/2006/relationships/customXml" Target="../customXml/item2.xml"/><Relationship Id="rId5" Type="http://schemas.openxmlformats.org/officeDocument/2006/relationships/slideMaster" Target="slideMasters/slideMaster2.xml"/><Relationship Id="rId44" Type="http://schemas.openxmlformats.org/officeDocument/2006/relationships/font" Target="fonts/OpenSansLight-bold.fntdata"/><Relationship Id="rId31" Type="http://schemas.openxmlformats.org/officeDocument/2006/relationships/slide" Target="slides/slide23.xml"/><Relationship Id="rId10" Type="http://schemas.openxmlformats.org/officeDocument/2006/relationships/slide" Target="slides/slide2.xml"/><Relationship Id="rId19" Type="http://schemas.openxmlformats.org/officeDocument/2006/relationships/slide" Target="slides/slide11.xml"/><Relationship Id="rId52" Type="http://schemas.openxmlformats.org/officeDocument/2006/relationships/customXml" Target="../customXml/item1.xml"/><Relationship Id="rId43" Type="http://schemas.openxmlformats.org/officeDocument/2006/relationships/font" Target="fonts/OpenSansLight-regular.fntdata"/><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OpenSans-bold.fntdata"/><Relationship Id="rId30" Type="http://schemas.openxmlformats.org/officeDocument/2006/relationships/slide" Target="slides/slide22.xml"/><Relationship Id="rId35" Type="http://schemas.openxmlformats.org/officeDocument/2006/relationships/font" Target="fonts/TitilliumWeb-italic.fntdata"/><Relationship Id="rId22" Type="http://schemas.openxmlformats.org/officeDocument/2006/relationships/slide" Target="slides/slide14.xml"/><Relationship Id="rId27" Type="http://schemas.openxmlformats.org/officeDocument/2006/relationships/slide" Target="slides/slide19.xml"/><Relationship Id="rId14" Type="http://schemas.openxmlformats.org/officeDocument/2006/relationships/slide" Target="slides/slide6.xml"/><Relationship Id="rId8" Type="http://schemas.openxmlformats.org/officeDocument/2006/relationships/notesMaster" Target="notesMasters/notesMaster1.xml"/><Relationship Id="rId51" Type="http://customschemas.google.com/relationships/presentationmetadata" Target="metadata"/><Relationship Id="rId3" Type="http://schemas.openxmlformats.org/officeDocument/2006/relationships/presProps" Target="presProps.xml"/><Relationship Id="rId46" Type="http://schemas.openxmlformats.org/officeDocument/2006/relationships/font" Target="fonts/OpenSansLight-boldItalic.fntdata"/><Relationship Id="rId33" Type="http://schemas.openxmlformats.org/officeDocument/2006/relationships/font" Target="fonts/TitilliumWeb-regular.fntdata"/><Relationship Id="rId38" Type="http://schemas.openxmlformats.org/officeDocument/2006/relationships/font" Target="fonts/Tahoma-bold.fntdata"/><Relationship Id="rId25" Type="http://schemas.openxmlformats.org/officeDocument/2006/relationships/slide" Target="slides/slide17.xml"/><Relationship Id="rId12" Type="http://schemas.openxmlformats.org/officeDocument/2006/relationships/slide" Target="slides/slide4.xml"/><Relationship Id="rId17" Type="http://schemas.openxmlformats.org/officeDocument/2006/relationships/slide" Target="slides/slide9.xml"/><Relationship Id="rId41" Type="http://schemas.openxmlformats.org/officeDocument/2006/relationships/font" Target="fonts/HelveticaNeue-italic.fntdata"/><Relationship Id="rId20" Type="http://schemas.openxmlformats.org/officeDocument/2006/relationships/slide" Target="slides/slide12.xml"/><Relationship Id="rId54" Type="http://schemas.openxmlformats.org/officeDocument/2006/relationships/customXml" Target="../customXml/item3.xml"/><Relationship Id="rId1" Type="http://schemas.openxmlformats.org/officeDocument/2006/relationships/theme" Target="theme/theme3.xml"/><Relationship Id="rId6" Type="http://schemas.openxmlformats.org/officeDocument/2006/relationships/slideMaster" Target="slideMasters/slideMaster3.xml"/><Relationship Id="rId49" Type="http://schemas.openxmlformats.org/officeDocument/2006/relationships/font" Target="fonts/OpenSans-italic.fntdata"/><Relationship Id="rId36" Type="http://schemas.openxmlformats.org/officeDocument/2006/relationships/font" Target="fonts/TitilliumWeb-boldItalic.fntdata"/><Relationship Id="rId23" Type="http://schemas.openxmlformats.org/officeDocument/2006/relationships/slide" Target="slides/slide15.xml"/><Relationship Id="rId28" Type="http://schemas.openxmlformats.org/officeDocument/2006/relationships/slide" Target="slides/slide20.xml"/><Relationship Id="rId15"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1pPr>
            <a:lvl2pPr indent="-228600" lvl="1" marL="9144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2pPr>
            <a:lvl3pPr indent="-228600" lvl="2" marL="13716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3pPr>
            <a:lvl4pPr indent="-228600" lvl="3" marL="18288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4pPr>
            <a:lvl5pPr indent="-228600" lvl="4" marL="22860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0" name="Google Shape;230;p3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0" name="Google Shape;300;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Reveja as 7 normas de alojamento e assentamento e ressalte que esta é a estrutura mais simples dos 4 capítulos técnicos. Somente apresenta sete temas com uma só norma para cada um. Tenha em conta que irá rever em detalhe algumas destas normas juntamente com os indicadores-chave.</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es-EC" sz="1400">
                <a:solidFill>
                  <a:srgbClr val="000000"/>
                </a:solidFill>
              </a:rPr>
              <a:t>Considere também, que frequentemente, ao terminar uma formação Esfera, os “generalistas” recordam-se unicamente dos indicadores quantitativos de cada setor. Os especialistas do setor reconhecerão mais as considerações gerais sobre a segurança da posse e sustentabilidade ambiental. Dedique um momento para partilhar com os participantes o conteúdo das duas últimas normas, que podem encontrá-las nas páginas 297 e 301 respetivamente. Leia o seguinte para ressaltar a sua importância:</a:t>
            </a:r>
            <a:br>
              <a:rPr lang="es-EC" sz="1400">
                <a:solidFill>
                  <a:srgbClr val="000000"/>
                </a:solidFill>
              </a:rPr>
            </a:br>
            <a:br>
              <a:rPr lang="es-EC" sz="1400">
                <a:solidFill>
                  <a:srgbClr val="000000"/>
                </a:solidFill>
              </a:rPr>
            </a:br>
            <a:r>
              <a:rPr lang="es-EC" sz="1400">
                <a:solidFill>
                  <a:srgbClr val="000000"/>
                </a:solidFill>
              </a:rPr>
              <a:t>“Segurança da posse significa que as pessoas podem viver nas suas casas sem medo de despejo forçado, seja em situações de assentamentos comunitários, assentamentos informais, comunidades de acolhimento, seja após o regresso.”</a:t>
            </a:r>
            <a:endParaRPr/>
          </a:p>
          <a:p>
            <a:pPr indent="0" lvl="0" marL="0" rtl="0" algn="l">
              <a:lnSpc>
                <a:spcPct val="118000"/>
              </a:lnSpc>
              <a:spcBef>
                <a:spcPts val="0"/>
              </a:spcBef>
              <a:spcAft>
                <a:spcPts val="0"/>
              </a:spcAft>
              <a:buSzPts val="1400"/>
              <a:buNone/>
            </a:pPr>
            <a:br>
              <a:rPr lang="es-EC" sz="1400">
                <a:solidFill>
                  <a:srgbClr val="000000"/>
                </a:solidFill>
              </a:rPr>
            </a:br>
            <a:r>
              <a:rPr lang="es-EC" sz="1400">
                <a:solidFill>
                  <a:srgbClr val="000000"/>
                </a:solidFill>
              </a:rPr>
              <a:t>“A sustentabilidade ambiental orienta uma programação responsável, que atende às necessidades do presente sem comprometer a capacidade das gerações futuras de suprir as suas próprias necessidades. Ignorar as questões ambientais a curto prazo pode comprometer a recuperação, piorar os problemas existentes ou causar novos problemas.”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1" name="Google Shape;311;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Observe que esta norma Esfera suporta o princípio da "resposta integrada" mencionado no vídeo. Tenha em consideração a forma como você ressalta os dois objetivos de "</a:t>
            </a:r>
            <a:r>
              <a:rPr i="1" lang="es-EC" sz="1400">
                <a:solidFill>
                  <a:srgbClr val="000000"/>
                </a:solidFill>
              </a:rPr>
              <a:t>proteger vidas</a:t>
            </a:r>
            <a:r>
              <a:rPr lang="es-EC" sz="1400">
                <a:solidFill>
                  <a:srgbClr val="000000"/>
                </a:solidFill>
              </a:rPr>
              <a:t> e </a:t>
            </a:r>
            <a:r>
              <a:rPr i="1" lang="es-EC" sz="1400">
                <a:solidFill>
                  <a:srgbClr val="000000"/>
                </a:solidFill>
              </a:rPr>
              <a:t>reconstruir vidas</a:t>
            </a:r>
            <a:r>
              <a:rPr lang="es-EC" sz="1400">
                <a:solidFill>
                  <a:srgbClr val="000000"/>
                </a:solidFill>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0" name="Google Shape;320;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Leia a norma. Peça aos participantes que ponderem sobre qualquer situação em que essa norma não foi cumprida. Quais foram as consequências? Pergunte se as deficiências em relação a esta norma podem ser atenuadas mediante a compensação em outras áreas da resposta.</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9" name="Google Shape;329;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b="1" lang="es-EC" sz="1400">
                <a:solidFill>
                  <a:srgbClr val="000000"/>
                </a:solidFill>
              </a:rPr>
              <a:t>Exercício prático/visual: </a:t>
            </a:r>
            <a:r>
              <a:rPr b="0" lang="es-EC" sz="1400">
                <a:solidFill>
                  <a:srgbClr val="000000"/>
                </a:solidFill>
              </a:rPr>
              <a:t>(precisará de uma fita métrica de 30 metros ou de um fio previamente medido para este exercício). Solicite 5 voluntários, peça a todos que se levantem e caminhem até os cantos da sala. Isso será possível na maioria das salas de </a:t>
            </a:r>
            <a:r>
              <a:rPr lang="es-EC" sz="1400">
                <a:solidFill>
                  <a:srgbClr val="000000"/>
                </a:solidFill>
              </a:rPr>
              <a:t>formação</a:t>
            </a:r>
            <a:r>
              <a:rPr b="0" lang="es-EC" sz="1400">
                <a:solidFill>
                  <a:srgbClr val="000000"/>
                </a:solidFill>
              </a:rPr>
              <a:t>, mas se sala é muito pequena, pode</a:t>
            </a:r>
            <a:r>
              <a:rPr lang="es-EC" sz="1400">
                <a:solidFill>
                  <a:srgbClr val="000000"/>
                </a:solidFill>
              </a:rPr>
              <a:t> ser necessário</a:t>
            </a:r>
            <a:r>
              <a:rPr b="0" lang="es-EC" sz="1400">
                <a:solidFill>
                  <a:srgbClr val="000000"/>
                </a:solidFill>
              </a:rPr>
              <a:t> sair para uma área externa próxima. </a:t>
            </a:r>
            <a:r>
              <a:rPr lang="es-EC" sz="1400">
                <a:solidFill>
                  <a:srgbClr val="000000"/>
                </a:solidFill>
              </a:rPr>
              <a:t>Os participantes</a:t>
            </a:r>
            <a:r>
              <a:rPr b="0" lang="es-EC" sz="1400">
                <a:solidFill>
                  <a:srgbClr val="000000"/>
                </a:solidFill>
              </a:rPr>
              <a:t> precisarão de um espaço de pelo menos 10m x 6m.   </a:t>
            </a:r>
            <a:endParaRPr/>
          </a:p>
          <a:p>
            <a:pPr indent="0" lvl="0" marL="0" rtl="0" algn="l">
              <a:lnSpc>
                <a:spcPct val="118000"/>
              </a:lnSpc>
              <a:spcBef>
                <a:spcPts val="0"/>
              </a:spcBef>
              <a:spcAft>
                <a:spcPts val="0"/>
              </a:spcAft>
              <a:buSzPts val="1400"/>
              <a:buNone/>
            </a:pPr>
            <a:r>
              <a:t/>
            </a:r>
            <a:endParaRPr b="0" sz="1400">
              <a:solidFill>
                <a:srgbClr val="000000"/>
              </a:solidFill>
            </a:endParaRPr>
          </a:p>
          <a:p>
            <a:pPr indent="0" lvl="0" marL="0" rtl="0" algn="l">
              <a:lnSpc>
                <a:spcPct val="118000"/>
              </a:lnSpc>
              <a:spcBef>
                <a:spcPts val="0"/>
              </a:spcBef>
              <a:spcAft>
                <a:spcPts val="0"/>
              </a:spcAft>
              <a:buSzPts val="1400"/>
              <a:buNone/>
            </a:pPr>
            <a:r>
              <a:rPr b="0" lang="es-EC" sz="1400">
                <a:solidFill>
                  <a:srgbClr val="000000"/>
                </a:solidFill>
              </a:rPr>
              <a:t>Peça a um voluntário </a:t>
            </a:r>
            <a:r>
              <a:rPr lang="es-EC" sz="1400">
                <a:solidFill>
                  <a:srgbClr val="000000"/>
                </a:solidFill>
              </a:rPr>
              <a:t>que se coloque</a:t>
            </a:r>
            <a:r>
              <a:rPr b="0" lang="es-EC" sz="1400">
                <a:solidFill>
                  <a:srgbClr val="000000"/>
                </a:solidFill>
              </a:rPr>
              <a:t> </a:t>
            </a:r>
            <a:r>
              <a:rPr lang="es-EC" sz="1400">
                <a:solidFill>
                  <a:srgbClr val="000000"/>
                </a:solidFill>
              </a:rPr>
              <a:t>n</a:t>
            </a:r>
            <a:r>
              <a:rPr b="0" lang="es-EC" sz="1400">
                <a:solidFill>
                  <a:srgbClr val="000000"/>
                </a:solidFill>
              </a:rPr>
              <a:t>o centro do espaço aberto. Peça aos outros 4 voluntários para se colocarem como </a:t>
            </a:r>
            <a:r>
              <a:rPr lang="es-EC" sz="1400">
                <a:solidFill>
                  <a:srgbClr val="000000"/>
                </a:solidFill>
              </a:rPr>
              <a:t>“</a:t>
            </a:r>
            <a:r>
              <a:rPr b="0" lang="es-EC" sz="1400">
                <a:solidFill>
                  <a:srgbClr val="000000"/>
                </a:solidFill>
              </a:rPr>
              <a:t>cantos</a:t>
            </a:r>
            <a:r>
              <a:rPr lang="es-EC" sz="1400">
                <a:solidFill>
                  <a:srgbClr val="000000"/>
                </a:solidFill>
              </a:rPr>
              <a:t>”</a:t>
            </a:r>
            <a:r>
              <a:rPr b="0" lang="es-EC" sz="1400">
                <a:solidFill>
                  <a:srgbClr val="000000"/>
                </a:solidFill>
              </a:rPr>
              <a:t> de um quadrado ao seu redor. U</a:t>
            </a:r>
            <a:r>
              <a:rPr lang="es-EC" sz="1400">
                <a:solidFill>
                  <a:srgbClr val="000000"/>
                </a:solidFill>
              </a:rPr>
              <a:t>tilizando</a:t>
            </a:r>
            <a:r>
              <a:rPr b="0" lang="es-EC" sz="1400">
                <a:solidFill>
                  <a:srgbClr val="000000"/>
                </a:solidFill>
              </a:rPr>
              <a:t> a fita métrica (ou o fio previamente medido) marque uma área retangular de 45m2 : isso é conseguido pedindo aos voluntários dos quatro cantos para segurar a fita em cada um dos cantos (se</a:t>
            </a:r>
            <a:r>
              <a:rPr lang="es-EC" sz="1400">
                <a:solidFill>
                  <a:srgbClr val="000000"/>
                </a:solidFill>
              </a:rPr>
              <a:t> utilizar a</a:t>
            </a:r>
            <a:r>
              <a:rPr b="0" lang="es-EC" sz="1400">
                <a:solidFill>
                  <a:srgbClr val="000000"/>
                </a:solidFill>
              </a:rPr>
              <a:t> fita métrica, os quatro cantos aparecerão como 0m, 9m, 14m, 23m e 28m). A pessoa que é </a:t>
            </a:r>
            <a:r>
              <a:rPr lang="es-EC" sz="1400">
                <a:solidFill>
                  <a:srgbClr val="000000"/>
                </a:solidFill>
              </a:rPr>
              <a:t>o</a:t>
            </a:r>
            <a:r>
              <a:rPr b="0" lang="es-EC" sz="1400">
                <a:solidFill>
                  <a:srgbClr val="000000"/>
                </a:solidFill>
              </a:rPr>
              <a:t> "primeir</a:t>
            </a:r>
            <a:r>
              <a:rPr lang="es-EC" sz="1400">
                <a:solidFill>
                  <a:srgbClr val="000000"/>
                </a:solidFill>
              </a:rPr>
              <a:t>o canto</a:t>
            </a:r>
            <a:r>
              <a:rPr b="0" lang="es-EC" sz="1400">
                <a:solidFill>
                  <a:srgbClr val="000000"/>
                </a:solidFill>
              </a:rPr>
              <a:t>" segurará a fita tanto no início (0m) quanto no final (28m). Pergunte ao participante no centro  se sente que o espaço que o rodeia é suficiente para uma pessoa que vive num acampamento. Pergunte ao grupo se este indicador significa que cada pessoa teria espaço suficiente para fazer o que quise</a:t>
            </a:r>
            <a:r>
              <a:rPr lang="es-EC" sz="1400">
                <a:solidFill>
                  <a:srgbClr val="000000"/>
                </a:solidFill>
              </a:rPr>
              <a:t>sse</a:t>
            </a:r>
            <a:r>
              <a:rPr b="0" lang="es-EC" sz="1400">
                <a:solidFill>
                  <a:srgbClr val="000000"/>
                </a:solidFill>
              </a:rPr>
              <a:t> no </a:t>
            </a:r>
            <a:r>
              <a:rPr lang="es-EC" sz="1400">
                <a:solidFill>
                  <a:srgbClr val="000000"/>
                </a:solidFill>
              </a:rPr>
              <a:t>acampamento</a:t>
            </a:r>
            <a:r>
              <a:rPr b="0" lang="es-EC" sz="1400">
                <a:solidFill>
                  <a:srgbClr val="000000"/>
                </a:solidFill>
              </a:rPr>
              <a:t>.</a:t>
            </a:r>
            <a:endParaRPr/>
          </a:p>
          <a:p>
            <a:pPr indent="0" lvl="0" marL="0" rtl="0" algn="l">
              <a:lnSpc>
                <a:spcPct val="118000"/>
              </a:lnSpc>
              <a:spcBef>
                <a:spcPts val="0"/>
              </a:spcBef>
              <a:spcAft>
                <a:spcPts val="0"/>
              </a:spcAft>
              <a:buSzPts val="1400"/>
              <a:buNone/>
            </a:pPr>
            <a:r>
              <a:t/>
            </a:r>
            <a:endParaRPr b="0" sz="1400">
              <a:solidFill>
                <a:srgbClr val="000000"/>
              </a:solidFill>
            </a:endParaRPr>
          </a:p>
          <a:p>
            <a:pPr indent="0" lvl="0" marL="0" rtl="0" algn="l">
              <a:lnSpc>
                <a:spcPct val="118000"/>
              </a:lnSpc>
              <a:spcBef>
                <a:spcPts val="0"/>
              </a:spcBef>
              <a:spcAft>
                <a:spcPts val="0"/>
              </a:spcAft>
              <a:buSzPts val="1400"/>
              <a:buNone/>
            </a:pPr>
            <a:r>
              <a:rPr b="0" lang="es-EC" sz="1400">
                <a:solidFill>
                  <a:srgbClr val="000000"/>
                </a:solidFill>
              </a:rPr>
              <a:t>Explique-lhes que se trata simplesmente de uma </a:t>
            </a:r>
            <a:r>
              <a:rPr lang="es-EC" sz="1400">
                <a:solidFill>
                  <a:srgbClr val="000000"/>
                </a:solidFill>
              </a:rPr>
              <a:t>cifra</a:t>
            </a:r>
            <a:r>
              <a:rPr b="0" lang="es-EC" sz="1400">
                <a:solidFill>
                  <a:srgbClr val="000000"/>
                </a:solidFill>
              </a:rPr>
              <a:t> bruta de planeamento e não se aplica </a:t>
            </a:r>
            <a:r>
              <a:rPr lang="es-EC" sz="1400">
                <a:solidFill>
                  <a:srgbClr val="000000"/>
                </a:solidFill>
              </a:rPr>
              <a:t>às parcelas</a:t>
            </a:r>
            <a:r>
              <a:rPr b="0" lang="es-EC" sz="1400">
                <a:solidFill>
                  <a:srgbClr val="000000"/>
                </a:solidFill>
              </a:rPr>
              <a:t> individuais. Esta cifra </a:t>
            </a:r>
            <a:r>
              <a:rPr lang="es-EC" sz="1400">
                <a:solidFill>
                  <a:srgbClr val="000000"/>
                </a:solidFill>
              </a:rPr>
              <a:t>é</a:t>
            </a:r>
            <a:r>
              <a:rPr b="0" lang="es-EC" sz="1400">
                <a:solidFill>
                  <a:srgbClr val="000000"/>
                </a:solidFill>
              </a:rPr>
              <a:t> utilizada </a:t>
            </a:r>
            <a:r>
              <a:rPr lang="es-EC" sz="1400">
                <a:solidFill>
                  <a:srgbClr val="000000"/>
                </a:solidFill>
              </a:rPr>
              <a:t>u</a:t>
            </a:r>
            <a:r>
              <a:rPr b="0" lang="es-EC" sz="1400">
                <a:solidFill>
                  <a:srgbClr val="000000"/>
                </a:solidFill>
              </a:rPr>
              <a:t>nicamente para a avaliação ou para uma petição da superf</a:t>
            </a:r>
            <a:r>
              <a:rPr lang="es-EC" sz="1400">
                <a:solidFill>
                  <a:srgbClr val="000000"/>
                </a:solidFill>
              </a:rPr>
              <a:t>í</a:t>
            </a:r>
            <a:r>
              <a:rPr b="0" lang="es-EC" sz="1400">
                <a:solidFill>
                  <a:srgbClr val="000000"/>
                </a:solidFill>
              </a:rPr>
              <a:t>cie geral do </a:t>
            </a:r>
            <a:r>
              <a:rPr lang="es-EC" sz="1400">
                <a:solidFill>
                  <a:srgbClr val="000000"/>
                </a:solidFill>
              </a:rPr>
              <a:t>acampamento</a:t>
            </a:r>
            <a:r>
              <a:rPr b="0" lang="es-EC" sz="1400">
                <a:solidFill>
                  <a:srgbClr val="000000"/>
                </a:solidFill>
              </a:rPr>
              <a:t>, baseada na população total. A cifra inclui espaços para vias, áreas abertas, dist</a:t>
            </a:r>
            <a:r>
              <a:rPr lang="es-EC" sz="1400">
                <a:solidFill>
                  <a:srgbClr val="000000"/>
                </a:solidFill>
              </a:rPr>
              <a:t>â</a:t>
            </a:r>
            <a:r>
              <a:rPr b="0" lang="es-EC" sz="1400">
                <a:solidFill>
                  <a:srgbClr val="000000"/>
                </a:solidFill>
              </a:rPr>
              <a:t>ncia entre alojamentos, escolas, áreas religiosas e o</a:t>
            </a:r>
            <a:r>
              <a:rPr lang="es-EC" sz="1400">
                <a:solidFill>
                  <a:srgbClr val="000000"/>
                </a:solidFill>
              </a:rPr>
              <a:t>u</a:t>
            </a:r>
            <a:r>
              <a:rPr b="0" lang="es-EC" sz="1400">
                <a:solidFill>
                  <a:srgbClr val="000000"/>
                </a:solidFill>
              </a:rPr>
              <a:t>tros serviços.</a:t>
            </a:r>
            <a:endParaRPr/>
          </a:p>
          <a:p>
            <a:pPr indent="0" lvl="0" marL="0" rtl="0" algn="l">
              <a:lnSpc>
                <a:spcPct val="118000"/>
              </a:lnSpc>
              <a:spcBef>
                <a:spcPts val="0"/>
              </a:spcBef>
              <a:spcAft>
                <a:spcPts val="0"/>
              </a:spcAft>
              <a:buSzPts val="1400"/>
              <a:buNone/>
            </a:pPr>
            <a:r>
              <a:t/>
            </a:r>
            <a:endParaRPr sz="1400"/>
          </a:p>
          <a:p>
            <a:pPr indent="0" lvl="0" marL="0" rtl="0" algn="l">
              <a:lnSpc>
                <a:spcPct val="118000"/>
              </a:lnSpc>
              <a:spcBef>
                <a:spcPts val="0"/>
              </a:spcBef>
              <a:spcAft>
                <a:spcPts val="0"/>
              </a:spcAft>
              <a:buSzPts val="1400"/>
              <a:buNone/>
            </a:pPr>
            <a:r>
              <a:t/>
            </a:r>
            <a:endParaRPr b="0" sz="140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8" name="Google Shape;338;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B297"/>
                </a:solidFill>
                <a:latin typeface="Open Sans"/>
                <a:ea typeface="Open Sans"/>
                <a:cs typeface="Open Sans"/>
                <a:sym typeface="Open Sans"/>
              </a:rPr>
              <a:t>Como exemplo, explique que este é o planeamento para o campo de refugiados Za'Atari na Jordânia. Enfatize que todos os elementos listados no diagrama estão incluídos na cifra de planeamento de 45m2/pessoa.  </a:t>
            </a:r>
            <a:endParaRPr/>
          </a:p>
          <a:p>
            <a:pPr indent="0" lvl="0" marL="0" rtl="0" algn="l">
              <a:lnSpc>
                <a:spcPct val="118000"/>
              </a:lnSpc>
              <a:spcBef>
                <a:spcPts val="0"/>
              </a:spcBef>
              <a:spcAft>
                <a:spcPts val="0"/>
              </a:spcAft>
              <a:buSzPts val="1400"/>
              <a:buNone/>
            </a:pPr>
            <a:r>
              <a:t/>
            </a:r>
            <a:endParaRPr sz="1400">
              <a:solidFill>
                <a:srgbClr val="00B297"/>
              </a:solidFill>
              <a:latin typeface="Open Sans"/>
              <a:ea typeface="Open Sans"/>
              <a:cs typeface="Open Sans"/>
              <a:sym typeface="Open Sans"/>
            </a:endParaRPr>
          </a:p>
          <a:p>
            <a:pPr indent="0" lvl="0" marL="0" marR="0" rtl="0" algn="l">
              <a:lnSpc>
                <a:spcPct val="118000"/>
              </a:lnSpc>
              <a:spcBef>
                <a:spcPts val="0"/>
              </a:spcBef>
              <a:spcAft>
                <a:spcPts val="0"/>
              </a:spcAft>
              <a:buClr>
                <a:srgbClr val="000000"/>
              </a:buClr>
              <a:buSzPts val="1400"/>
              <a:buFont typeface="Arial"/>
              <a:buNone/>
            </a:pPr>
            <a:r>
              <a:rPr lang="es-EC" sz="1400">
                <a:solidFill>
                  <a:srgbClr val="00B297"/>
                </a:solidFill>
                <a:latin typeface="Open Sans"/>
                <a:ea typeface="Open Sans"/>
                <a:cs typeface="Open Sans"/>
                <a:sym typeface="Open Sans"/>
              </a:rPr>
              <a:t>Veja a página 266 (</a:t>
            </a:r>
            <a:r>
              <a:rPr b="1" i="1" lang="es-EC" sz="1800">
                <a:solidFill>
                  <a:srgbClr val="373535"/>
                </a:solidFill>
                <a:latin typeface="Titillium Web"/>
                <a:ea typeface="Titillium Web"/>
                <a:cs typeface="Titillium Web"/>
                <a:sym typeface="Titillium Web"/>
              </a:rPr>
              <a:t>A á</a:t>
            </a:r>
            <a:r>
              <a:rPr b="1" i="1" lang="es-EC" sz="1800" u="none" strike="noStrike">
                <a:solidFill>
                  <a:srgbClr val="373535"/>
                </a:solidFill>
                <a:latin typeface="Titillium Web"/>
                <a:ea typeface="Titillium Web"/>
                <a:cs typeface="Titillium Web"/>
                <a:sym typeface="Titillium Web"/>
              </a:rPr>
              <a:t>rea de superfície de assentamentos planeados ou</a:t>
            </a:r>
            <a:r>
              <a:rPr b="1" i="1" lang="es-EC" sz="1800">
                <a:solidFill>
                  <a:srgbClr val="373535"/>
                </a:solidFill>
                <a:latin typeface="Titillium Web"/>
                <a:ea typeface="Titillium Web"/>
                <a:cs typeface="Titillium Web"/>
                <a:sym typeface="Titillium Web"/>
              </a:rPr>
              <a:t> autoestabelecidos</a:t>
            </a:r>
            <a:r>
              <a:rPr lang="es-EC" sz="1400">
                <a:solidFill>
                  <a:srgbClr val="00B297"/>
                </a:solidFill>
                <a:latin typeface="Open Sans"/>
                <a:ea typeface="Open Sans"/>
                <a:cs typeface="Open Sans"/>
                <a:sym typeface="Open Sans"/>
              </a:rPr>
              <a:t>)</a:t>
            </a:r>
            <a:endParaRPr sz="160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9" name="Google Shape;349;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Leia a norma. Pergunte o que significa a palavra “adequados”. Pergunte como se pode medir se um espaço habitacional é adequado. Pergunte se alguém conhece os indicadores desta norma.</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8" name="Google Shape;358;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Atividade prática: Antes de iniciar a sessão, delimite um espaço quadrado de 3,5 m² (1,87m x 1,87m) e um retângulo de 17,5 m² (3,5m x 5m). Utilize fita adesiva para delimitá-lo. Peça à menor pessoa do grupo para vir até a frente da sala e colocar-se no espaço de 3,5m2. Pergunte-lhes se consideram que há espaço suficiente, em termos de alojamento. Pergunte-lhe se poderia dormir confortavelmente no espaço e se pode estender os braços sem tocar outra pessoa. Repita isso com a pessoa mais alta do grupo. Solicite mais três voluntários e peça que todos os 5 participantes entrem no espaço de 17,5m2. Faça as mesmas perguntas que fez antes e, em seguida, pergunte o que mais deve ser feito neste espaço. Em seguida, siga para o próximo diapositivo.</a:t>
            </a:r>
            <a:endParaRPr sz="140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7" name="Google Shape;367;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Explique que a norma se aplica a todas as pessoas – adultos e crianças – e que, quando calculada a nível familiar, resultaria em 17,5 m2 para a família dentro desta tenda. Explique que particularmente na distribuição de alojamentos de emergência, isso quase nunca é calculado família por família, mas é usado para estimar o tamanho adequado da tenda para uma família. Se o tamanho médio da família for conhecido (5, como no exemplo), devem ser encomendadas tendas que possam acomodar famílias com base nesse número. Como as tendas não podem ser facilmente esticadas ou cortadas, as unidades de distribuição são tendas projetadas para uma família comum. Para famílias muito numerosas você poderá precisar distribuí-las em duas ou mais tendas.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0" name="Google Shape;410;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18000"/>
              </a:lnSpc>
              <a:spcBef>
                <a:spcPts val="0"/>
              </a:spcBef>
              <a:spcAft>
                <a:spcPts val="0"/>
              </a:spcAft>
              <a:buClr>
                <a:srgbClr val="000000"/>
              </a:buClr>
              <a:buSzPts val="1400"/>
              <a:buFont typeface="Arial"/>
              <a:buNone/>
            </a:pPr>
            <a:r>
              <a:rPr lang="es-EC" sz="1400">
                <a:solidFill>
                  <a:srgbClr val="000000"/>
                </a:solidFill>
              </a:rPr>
              <a:t>Esta norma reflete um ponto essencial da Carta Humanitária – que os agentes primários de resposta e as pessoas afetadas são responsáveis pela sua própria recuperação. Apoiar essa ideia significa fornecer suporte técnico para ajudá-los de forma segura e eficiente. Veja a página 30 do Manual (capítulo Carta Humanitária) – "2. </a:t>
            </a:r>
            <a:r>
              <a:rPr b="0" i="0" lang="es-EC" sz="1400" u="none" strike="noStrike">
                <a:solidFill>
                  <a:srgbClr val="373535"/>
                </a:solidFill>
                <a:latin typeface="Titillium Web"/>
                <a:ea typeface="Titillium Web"/>
                <a:cs typeface="Titillium Web"/>
                <a:sym typeface="Titillium Web"/>
              </a:rPr>
              <a:t>Reconhecemos que as necessidades básicas das pessoas a</a:t>
            </a:r>
            <a:r>
              <a:rPr lang="es-EC" sz="1400">
                <a:solidFill>
                  <a:srgbClr val="373535"/>
                </a:solidFill>
                <a:latin typeface="Titillium Web"/>
                <a:ea typeface="Titillium Web"/>
                <a:cs typeface="Titillium Web"/>
                <a:sym typeface="Titillium Web"/>
              </a:rPr>
              <a:t>fetadas</a:t>
            </a:r>
            <a:r>
              <a:rPr b="0" i="0" lang="es-EC" sz="1400" u="none" strike="noStrike">
                <a:solidFill>
                  <a:srgbClr val="373535"/>
                </a:solidFill>
                <a:latin typeface="Titillium Web"/>
                <a:ea typeface="Titillium Web"/>
                <a:cs typeface="Titillium Web"/>
                <a:sym typeface="Titillium Web"/>
              </a:rPr>
              <a:t> por uma catástrofe ou conflito, são </a:t>
            </a:r>
            <a:r>
              <a:rPr lang="es-EC" sz="1400">
                <a:solidFill>
                  <a:srgbClr val="373535"/>
                </a:solidFill>
                <a:latin typeface="Titillium Web"/>
                <a:ea typeface="Titillium Web"/>
                <a:cs typeface="Titillium Web"/>
                <a:sym typeface="Titillium Web"/>
              </a:rPr>
              <a:t>atendidas</a:t>
            </a:r>
            <a:r>
              <a:rPr b="0" i="0" lang="es-EC" sz="1400" u="none" strike="noStrike">
                <a:solidFill>
                  <a:srgbClr val="373535"/>
                </a:solidFill>
                <a:latin typeface="Titillium Web"/>
                <a:ea typeface="Titillium Web"/>
                <a:cs typeface="Titillium Web"/>
                <a:sym typeface="Titillium Web"/>
              </a:rPr>
              <a:t> primeiramente p</a:t>
            </a:r>
            <a:r>
              <a:rPr lang="es-EC" sz="1400">
                <a:solidFill>
                  <a:srgbClr val="373535"/>
                </a:solidFill>
                <a:latin typeface="Titillium Web"/>
                <a:ea typeface="Titillium Web"/>
                <a:cs typeface="Titillium Web"/>
                <a:sym typeface="Titillium Web"/>
              </a:rPr>
              <a:t>elos </a:t>
            </a:r>
            <a:r>
              <a:rPr b="0" i="0" lang="es-EC" sz="1400" u="none" strike="noStrike">
                <a:solidFill>
                  <a:srgbClr val="373535"/>
                </a:solidFill>
                <a:latin typeface="Titillium Web"/>
                <a:ea typeface="Titillium Web"/>
                <a:cs typeface="Titillium Web"/>
                <a:sym typeface="Titillium Web"/>
              </a:rPr>
              <a:t>seus próprios esforços, pelo apoio da comunidade e pelas instituições locais.</a:t>
            </a:r>
            <a:r>
              <a:rPr lang="es-EC" sz="1400">
                <a:solidFill>
                  <a:srgbClr val="000000"/>
                </a:solidFill>
              </a:rPr>
              <a:t>"  </a:t>
            </a:r>
            <a:endParaRPr sz="1400"/>
          </a:p>
          <a:p>
            <a:pPr indent="0" lvl="0" marL="0" rtl="0" algn="l">
              <a:lnSpc>
                <a:spcPct val="118000"/>
              </a:lnSpc>
              <a:spcBef>
                <a:spcPts val="0"/>
              </a:spcBef>
              <a:spcAft>
                <a:spcPts val="0"/>
              </a:spcAft>
              <a:buSzPts val="1400"/>
              <a:buNone/>
            </a:pPr>
            <a:r>
              <a:t/>
            </a:r>
            <a:endParaRPr sz="1400">
              <a:solidFill>
                <a:srgbClr val="000000"/>
              </a:solidFill>
            </a:endParaRPr>
          </a:p>
          <a:p>
            <a:pPr indent="0" lvl="0" marL="0" marR="0" rtl="0" algn="l">
              <a:lnSpc>
                <a:spcPct val="118000"/>
              </a:lnSpc>
              <a:spcBef>
                <a:spcPts val="0"/>
              </a:spcBef>
              <a:spcAft>
                <a:spcPts val="0"/>
              </a:spcAft>
              <a:buClr>
                <a:srgbClr val="000000"/>
              </a:buClr>
              <a:buSzPts val="1400"/>
              <a:buFont typeface="Arial"/>
              <a:buNone/>
            </a:pPr>
            <a:r>
              <a:rPr lang="es-EC" sz="1400">
                <a:solidFill>
                  <a:srgbClr val="000000"/>
                </a:solidFill>
              </a:rPr>
              <a:t>Dedique alguns momentos para perguntar se alguém do grupo pode definir o termo "assistência técnica". Enfatize que não há uma única definição, mas que existem respostas corretas baseadas no contexto. Se você não receber uma resposta, você pode utilizar a definição: “Fornecer conhecimento para promover o desenvolvimento" ou, em alguns casos, pode ser "especificamente, proporcionar conhecimento técnico relacionado a técnicas de construção mais seguras e eficazes, que possam fazer com que um alojamento seja mais duradouro e resistente perante o clima da região.” Faça referência às </a:t>
            </a:r>
            <a:r>
              <a:rPr b="1" lang="es-EC" sz="1400">
                <a:solidFill>
                  <a:srgbClr val="000000"/>
                </a:solidFill>
              </a:rPr>
              <a:t>Notas de orientação</a:t>
            </a:r>
            <a:r>
              <a:rPr lang="es-EC" sz="1400">
                <a:solidFill>
                  <a:srgbClr val="000000"/>
                </a:solidFill>
              </a:rPr>
              <a:t> na página 280: </a:t>
            </a:r>
            <a:r>
              <a:rPr b="1" lang="es-EC" sz="1400">
                <a:solidFill>
                  <a:srgbClr val="000000"/>
                </a:solidFill>
              </a:rPr>
              <a:t>A competência profissional </a:t>
            </a:r>
            <a:r>
              <a:rPr b="0" lang="es-EC" sz="1400">
                <a:solidFill>
                  <a:srgbClr val="000000"/>
                </a:solidFill>
              </a:rPr>
              <a:t>e </a:t>
            </a:r>
            <a:r>
              <a:rPr b="1" lang="es-EC" sz="1400">
                <a:solidFill>
                  <a:srgbClr val="000000"/>
                </a:solidFill>
              </a:rPr>
              <a:t>O aumento da capacidade técnica</a:t>
            </a:r>
            <a:r>
              <a:rPr b="0" lang="es-EC" sz="1400">
                <a:solidFill>
                  <a:srgbClr val="000000"/>
                </a:solidFill>
              </a:rPr>
              <a:t>. </a:t>
            </a:r>
            <a:endParaRPr b="0" i="0" sz="1400" u="none" strike="noStrike">
              <a:solidFill>
                <a:srgbClr val="373535"/>
              </a:solidFill>
              <a:latin typeface="Titillium Web"/>
              <a:ea typeface="Titillium Web"/>
              <a:cs typeface="Titillium Web"/>
              <a:sym typeface="Titillium Web"/>
            </a:endParaRPr>
          </a:p>
          <a:p>
            <a:pPr indent="0" lvl="0" marL="0" rtl="0" algn="l">
              <a:lnSpc>
                <a:spcPct val="118000"/>
              </a:lnSpc>
              <a:spcBef>
                <a:spcPts val="0"/>
              </a:spcBef>
              <a:spcAft>
                <a:spcPts val="0"/>
              </a:spcAft>
              <a:buSzPts val="1400"/>
              <a:buNone/>
            </a:pPr>
            <a:r>
              <a:t/>
            </a:r>
            <a:endParaRPr b="0" sz="1400">
              <a:solidFill>
                <a:srgbClr val="000000"/>
              </a:solidFill>
            </a:endParaRPr>
          </a:p>
          <a:p>
            <a:pPr indent="0" lvl="0" marL="0" rtl="0" algn="l">
              <a:lnSpc>
                <a:spcPct val="118000"/>
              </a:lnSpc>
              <a:spcBef>
                <a:spcPts val="0"/>
              </a:spcBef>
              <a:spcAft>
                <a:spcPts val="0"/>
              </a:spcAft>
              <a:buSzPts val="1400"/>
              <a:buNone/>
            </a:pPr>
            <a:r>
              <a:t/>
            </a:r>
            <a:endParaRPr i="0" sz="140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9" name="Google Shape;419;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Soluções a curto prazo são frequentemente utilizadas por um período mais longo do que o esperado. A monitorização constante, a avaliação e as consultas com a comunidade, são práticas vitais para uma resposta humanitária eficaz à medida que as pessoas passam pelas fases de uma resposta humanitária.</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d8960dba1a_0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7" name="Google Shape;237;gd8960dba1a_0_7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s-EC" sz="1400"/>
              <a:t>Apresente os objetivos da aprendizagem. Pergunte se há arquitetos, engenheiros ou especialistas em alojamento no grupo. Se assim for, peça que apresentem brevemente a sua experiência no setor. Pergunte se se sentiriam confortáveis ao partilhar as suas perspetivas específicas sobre alojamento que surjam durante a sessão. Explique que a orientação Esfera para o setor pode ser utilizada para todas as fases do ciclo do programa, mas que esta configuração da sessão destacará principalmente a fase do ciclo </a:t>
            </a:r>
            <a:r>
              <a:rPr b="1" lang="es-EC" sz="1400"/>
              <a:t>de desenvolvimento da estratégia e conceção do programa</a:t>
            </a:r>
            <a:r>
              <a:rPr lang="es-EC" sz="1400"/>
              <a:t>.</a:t>
            </a:r>
            <a:endParaRPr>
              <a:solidFill>
                <a:schemeClr val="lt1"/>
              </a:solidFill>
            </a:endParaRPr>
          </a:p>
          <a:p>
            <a:pPr indent="0" lvl="0" marL="0" rtl="0" algn="l">
              <a:lnSpc>
                <a:spcPct val="118000"/>
              </a:lnSpc>
              <a:spcBef>
                <a:spcPts val="660"/>
              </a:spcBef>
              <a:spcAft>
                <a:spcPts val="0"/>
              </a:spcAft>
              <a:buClr>
                <a:schemeClr val="dk1"/>
              </a:buClr>
              <a:buSzPts val="1400"/>
              <a:buFont typeface="Helvetica Neue"/>
              <a:buNone/>
            </a:pPr>
            <a:r>
              <a:t/>
            </a: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8" name="Google Shape;42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Esta declaração (da página 254 do Manual Esfera) é um recordatório de que as soluções temporárias em geral duram décadas – planeie em conformidade.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38" name="Google Shape;438;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es-EC" sz="1400" u="none" cap="none" strike="noStrike">
                <a:solidFill>
                  <a:schemeClr val="dk1"/>
                </a:solidFill>
                <a:latin typeface="Helvetica Neue"/>
                <a:ea typeface="Helvetica Neue"/>
                <a:cs typeface="Helvetica Neue"/>
                <a:sym typeface="Helvetica Neue"/>
              </a:rPr>
              <a:t>Repare que além da fase de resposta, o tipo de programa de alojamento dependerá, em grande medida, de onde está a ocorrer a emergência e a natureza da população a que se destina. Um programa de alojamento num contexto urbano será muito diferente daquele num contexto rural. Um programa de alojamento para um influxo de refugiados será muito diferente de um programa de reconstrução na sequência de um desastre natural, etc. </a:t>
            </a:r>
            <a:endParaRPr sz="1400"/>
          </a:p>
          <a:p>
            <a:pPr indent="-228600" lvl="0" marL="457200" marR="0" rtl="0" algn="l">
              <a:lnSpc>
                <a:spcPct val="118000"/>
              </a:lnSpc>
              <a:spcBef>
                <a:spcPts val="660"/>
              </a:spcBef>
              <a:spcAft>
                <a:spcPts val="0"/>
              </a:spcAft>
              <a:buClr>
                <a:srgbClr val="000000"/>
              </a:buClr>
              <a:buSzPts val="1400"/>
              <a:buFont typeface="Arial"/>
              <a:buNone/>
            </a:pPr>
            <a:r>
              <a:rPr b="0" i="0" lang="es-EC" sz="1400" u="none" cap="none" strike="noStrike">
                <a:solidFill>
                  <a:schemeClr val="dk1"/>
                </a:solidFill>
                <a:latin typeface="Helvetica Neue"/>
                <a:ea typeface="Helvetica Neue"/>
                <a:cs typeface="Helvetica Neue"/>
                <a:sym typeface="Helvetica Neue"/>
              </a:rPr>
              <a:t>Conduza um breve</a:t>
            </a:r>
            <a:r>
              <a:rPr b="0" i="1" lang="es-EC" sz="1400" u="none" cap="none" strike="noStrike">
                <a:solidFill>
                  <a:schemeClr val="dk1"/>
                </a:solidFill>
                <a:latin typeface="Helvetica Neue"/>
                <a:ea typeface="Helvetica Neue"/>
                <a:cs typeface="Helvetica Neue"/>
                <a:sym typeface="Helvetica Neue"/>
              </a:rPr>
              <a:t> brainstorm</a:t>
            </a:r>
            <a:r>
              <a:rPr b="0" i="0" lang="es-EC" sz="1400" u="none" cap="none" strike="noStrike">
                <a:solidFill>
                  <a:schemeClr val="dk1"/>
                </a:solidFill>
                <a:latin typeface="Helvetica Neue"/>
                <a:ea typeface="Helvetica Neue"/>
                <a:cs typeface="Helvetica Neue"/>
                <a:sym typeface="Helvetica Neue"/>
              </a:rPr>
              <a:t> acerca das diferentes opções de resposta de alojamento que os participantes possam pensar. Não há necessidade de registá-las no quadro </a:t>
            </a:r>
            <a:r>
              <a:rPr b="0" i="1" lang="es-EC" sz="1400" u="none" cap="none" strike="noStrike">
                <a:solidFill>
                  <a:schemeClr val="dk1"/>
                </a:solidFill>
                <a:latin typeface="Helvetica Neue"/>
                <a:ea typeface="Helvetica Neue"/>
                <a:cs typeface="Helvetica Neue"/>
                <a:sym typeface="Helvetica Neue"/>
              </a:rPr>
              <a:t>flipchart, </a:t>
            </a:r>
            <a:r>
              <a:rPr b="0" i="0" lang="es-EC" sz="1400" u="none" cap="none" strike="noStrike">
                <a:solidFill>
                  <a:schemeClr val="dk1"/>
                </a:solidFill>
                <a:latin typeface="Helvetica Neue"/>
                <a:ea typeface="Helvetica Neue"/>
                <a:cs typeface="Helvetica Neue"/>
                <a:sym typeface="Helvetica Neue"/>
              </a:rPr>
              <a:t>apenas fique com uma ideia de uma gama de possíveis respostas. Os participantes irão investigar estas opções de forma mais aprofundada, num breve exercício a seguir.</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7" name="Google Shape;447;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Atividade de análise e revisão em pequenos grupos: </a:t>
            </a: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Instruções</a:t>
            </a:r>
            <a:endParaRPr b="1" sz="1400"/>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Passo 1: </a:t>
            </a:r>
            <a:r>
              <a:rPr b="0" i="0" lang="es-EC" sz="1400" u="none" cap="none" strike="noStrike">
                <a:solidFill>
                  <a:schemeClr val="dk1"/>
                </a:solidFill>
                <a:latin typeface="Helvetica Neue"/>
                <a:ea typeface="Helvetica Neue"/>
                <a:cs typeface="Helvetica Neue"/>
                <a:sym typeface="Helvetica Neue"/>
              </a:rPr>
              <a:t>Divida os participantes em quatro ou seis pequenos grupos (se forem mais de 24 pessoas, utilize seis pequenos grupos).</a:t>
            </a:r>
            <a:r>
              <a:rPr b="1" i="0" lang="es-EC" sz="1400" u="none" cap="none" strike="noStrike">
                <a:solidFill>
                  <a:schemeClr val="dk1"/>
                </a:solidFill>
                <a:latin typeface="Helvetica Neue"/>
                <a:ea typeface="Helvetica Neue"/>
                <a:cs typeface="Helvetica Neue"/>
                <a:sym typeface="Helvetica Neue"/>
              </a:rPr>
              <a:t> </a:t>
            </a:r>
            <a:br>
              <a:rPr b="1" i="0" lang="es-EC" sz="1400" u="none" cap="none" strike="noStrike">
                <a:solidFill>
                  <a:schemeClr val="dk1"/>
                </a:solidFill>
                <a:latin typeface="Helvetica Neue"/>
                <a:ea typeface="Helvetica Neue"/>
                <a:cs typeface="Helvetica Neue"/>
                <a:sym typeface="Helvetica Neue"/>
              </a:rPr>
            </a:b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Passo 2: </a:t>
            </a:r>
            <a:r>
              <a:rPr b="0" i="0" lang="es-EC" sz="1400" u="none" cap="none" strike="noStrike">
                <a:solidFill>
                  <a:schemeClr val="dk1"/>
                </a:solidFill>
                <a:latin typeface="Helvetica Neue"/>
                <a:ea typeface="Helvetica Neue"/>
                <a:cs typeface="Helvetica Neue"/>
                <a:sym typeface="Helvetica Neue"/>
              </a:rPr>
              <a:t>Peça aos participantes que abram na página</a:t>
            </a:r>
            <a:r>
              <a:rPr b="1" i="0" lang="es-EC" sz="1400" u="none" cap="none" strike="noStrike">
                <a:solidFill>
                  <a:schemeClr val="dk1"/>
                </a:solidFill>
                <a:latin typeface="Helvetica Neue"/>
                <a:ea typeface="Helvetica Neue"/>
                <a:cs typeface="Helvetica Neue"/>
                <a:sym typeface="Helvetica Neue"/>
              </a:rPr>
              <a:t> 299 (Apêndice 4)</a:t>
            </a:r>
            <a:r>
              <a:rPr b="0" i="0" lang="es-EC" sz="1400" u="none" cap="none" strike="noStrike">
                <a:solidFill>
                  <a:schemeClr val="dk1"/>
                </a:solidFill>
                <a:latin typeface="Helvetica Neue"/>
                <a:ea typeface="Helvetica Neue"/>
                <a:cs typeface="Helvetica Neue"/>
                <a:sym typeface="Helvetica Neue"/>
              </a:rPr>
              <a:t> do seu Manual Esfera.</a:t>
            </a:r>
            <a:br>
              <a:rPr b="0" i="0" lang="es-EC" sz="1400" u="none" cap="none" strike="noStrike">
                <a:solidFill>
                  <a:schemeClr val="dk1"/>
                </a:solidFill>
                <a:latin typeface="Helvetica Neue"/>
                <a:ea typeface="Helvetica Neue"/>
                <a:cs typeface="Helvetica Neue"/>
                <a:sym typeface="Helvetica Neue"/>
              </a:rPr>
            </a:b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Passo 3: </a:t>
            </a:r>
            <a:r>
              <a:rPr b="0" i="0" lang="es-EC" sz="1400" u="none" cap="none" strike="noStrike">
                <a:solidFill>
                  <a:schemeClr val="dk1"/>
                </a:solidFill>
                <a:latin typeface="Helvetica Neue"/>
                <a:ea typeface="Helvetica Neue"/>
                <a:cs typeface="Helvetica Neue"/>
                <a:sym typeface="Helvetica Neue"/>
              </a:rPr>
              <a:t>Entregue cópias impressas do ficheiro </a:t>
            </a:r>
            <a:r>
              <a:rPr b="1" i="0" lang="es-EC" sz="1400" u="none" cap="none" strike="noStrike">
                <a:solidFill>
                  <a:schemeClr val="dk1"/>
                </a:solidFill>
                <a:latin typeface="Helvetica Neue"/>
                <a:ea typeface="Helvetica Neue"/>
                <a:cs typeface="Helvetica Neue"/>
                <a:sym typeface="Helvetica Neue"/>
              </a:rPr>
              <a:t>STP 9 Response Options Activity Sheet_PT_EU.docx</a:t>
            </a:r>
            <a:r>
              <a:rPr b="0" i="0" lang="es-EC" sz="1400" u="none" cap="none" strike="noStrike">
                <a:solidFill>
                  <a:schemeClr val="dk1"/>
                </a:solidFill>
                <a:latin typeface="Helvetica Neue"/>
                <a:ea typeface="Helvetica Neue"/>
                <a:cs typeface="Helvetica Neue"/>
                <a:sym typeface="Helvetica Neue"/>
              </a:rPr>
              <a:t> (uma cópia por grupo).</a:t>
            </a:r>
            <a:br>
              <a:rPr b="0" i="0" lang="es-EC" sz="1400" u="none" cap="none" strike="noStrike">
                <a:solidFill>
                  <a:schemeClr val="dk1"/>
                </a:solidFill>
                <a:latin typeface="Helvetica Neue"/>
                <a:ea typeface="Helvetica Neue"/>
                <a:cs typeface="Helvetica Neue"/>
                <a:sym typeface="Helvetica Neue"/>
              </a:rPr>
            </a:b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Passo 4:</a:t>
            </a:r>
            <a:r>
              <a:rPr b="0" i="0" lang="es-EC" sz="1400" u="none" cap="none" strike="noStrike">
                <a:solidFill>
                  <a:schemeClr val="dk1"/>
                </a:solidFill>
                <a:latin typeface="Helvetica Neue"/>
                <a:ea typeface="Helvetica Neue"/>
                <a:cs typeface="Helvetica Neue"/>
                <a:sym typeface="Helvetica Neue"/>
              </a:rPr>
              <a:t> Com base no número de grupos, atribua a cada um uma gama de opções de alojamento para que as avaliem (quatro grupos terão seis opções cada um, ou seis grupos terão quatro opções cada um). Como referência, veja a </a:t>
            </a:r>
            <a:r>
              <a:rPr b="1" i="0" lang="es-EC" sz="1400" u="none" cap="none" strike="noStrike">
                <a:solidFill>
                  <a:schemeClr val="dk1"/>
                </a:solidFill>
                <a:latin typeface="Helvetica Neue"/>
                <a:ea typeface="Helvetica Neue"/>
                <a:cs typeface="Helvetica Neue"/>
                <a:sym typeface="Helvetica Neue"/>
              </a:rPr>
              <a:t>tabela de opção de grupos</a:t>
            </a:r>
            <a:r>
              <a:rPr b="0" i="0" lang="es-EC" sz="1400" u="none" cap="none" strike="noStrike">
                <a:solidFill>
                  <a:schemeClr val="dk1"/>
                </a:solidFill>
                <a:latin typeface="Helvetica Neue"/>
                <a:ea typeface="Helvetica Neue"/>
                <a:cs typeface="Helvetica Neue"/>
                <a:sym typeface="Helvetica Neue"/>
              </a:rPr>
              <a:t> na folha do participante. </a:t>
            </a:r>
            <a:br>
              <a:rPr b="0" i="0" lang="es-EC" sz="1400" u="none" cap="none" strike="noStrike">
                <a:solidFill>
                  <a:schemeClr val="dk1"/>
                </a:solidFill>
                <a:latin typeface="Helvetica Neue"/>
                <a:ea typeface="Helvetica Neue"/>
                <a:cs typeface="Helvetica Neue"/>
                <a:sym typeface="Helvetica Neue"/>
              </a:rPr>
            </a:b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1" lang="es-EC" sz="1400"/>
              <a:t>Passo</a:t>
            </a:r>
            <a:r>
              <a:rPr b="1" i="0" lang="es-EC" sz="1400" u="none" cap="none" strike="noStrike">
                <a:solidFill>
                  <a:schemeClr val="dk1"/>
                </a:solidFill>
                <a:latin typeface="Helvetica Neue"/>
                <a:ea typeface="Helvetica Neue"/>
                <a:cs typeface="Helvetica Neue"/>
                <a:sym typeface="Helvetica Neue"/>
              </a:rPr>
              <a:t> 5: </a:t>
            </a:r>
            <a:r>
              <a:rPr b="0" i="0" lang="es-EC" sz="1400" u="none" cap="none" strike="noStrike">
                <a:solidFill>
                  <a:schemeClr val="dk1"/>
                </a:solidFill>
                <a:latin typeface="Helvetica Neue"/>
                <a:ea typeface="Helvetica Neue"/>
                <a:cs typeface="Helvetica Neue"/>
                <a:sym typeface="Helvetica Neue"/>
              </a:rPr>
              <a:t>Informe cada grupo que cada um precisará designar um </a:t>
            </a:r>
            <a:r>
              <a:rPr b="1" i="0" lang="es-EC" sz="1400" u="none" cap="none" strike="noStrike">
                <a:solidFill>
                  <a:schemeClr val="dk1"/>
                </a:solidFill>
                <a:latin typeface="Helvetica Neue"/>
                <a:ea typeface="Helvetica Neue"/>
                <a:cs typeface="Helvetica Neue"/>
                <a:sym typeface="Helvetica Neue"/>
              </a:rPr>
              <a:t>facilitador</a:t>
            </a:r>
            <a:r>
              <a:rPr b="0" i="0" lang="es-EC" sz="1400" u="none" cap="none" strike="noStrike">
                <a:solidFill>
                  <a:schemeClr val="dk1"/>
                </a:solidFill>
                <a:latin typeface="Helvetica Neue"/>
                <a:ea typeface="Helvetica Neue"/>
                <a:cs typeface="Helvetica Neue"/>
                <a:sym typeface="Helvetica Neue"/>
              </a:rPr>
              <a:t> e um </a:t>
            </a:r>
            <a:r>
              <a:rPr b="1" i="0" lang="es-EC" sz="1400" u="none" cap="none" strike="noStrike">
                <a:solidFill>
                  <a:schemeClr val="dk1"/>
                </a:solidFill>
                <a:latin typeface="Helvetica Neue"/>
                <a:ea typeface="Helvetica Neue"/>
                <a:cs typeface="Helvetica Neue"/>
                <a:sym typeface="Helvetica Neue"/>
              </a:rPr>
              <a:t>apresentador</a:t>
            </a:r>
            <a:r>
              <a:rPr b="0" i="0" lang="es-EC" sz="1400" u="none" cap="none" strike="noStrike">
                <a:solidFill>
                  <a:schemeClr val="dk1"/>
                </a:solidFill>
                <a:latin typeface="Helvetica Neue"/>
                <a:ea typeface="Helvetica Neue"/>
                <a:cs typeface="Helvetica Neue"/>
                <a:sym typeface="Helvetica Neue"/>
              </a:rPr>
              <a:t> para o seu grupo.</a:t>
            </a:r>
            <a:endParaRPr sz="1400"/>
          </a:p>
          <a:p>
            <a:pPr indent="-228600" lvl="0" marL="457200" marR="0" rtl="0" algn="l">
              <a:lnSpc>
                <a:spcPct val="118000"/>
              </a:lnSpc>
              <a:spcBef>
                <a:spcPts val="660"/>
              </a:spcBef>
              <a:spcAft>
                <a:spcPts val="0"/>
              </a:spcAft>
              <a:buClr>
                <a:srgbClr val="000000"/>
              </a:buClr>
              <a:buSzPts val="1400"/>
              <a:buFont typeface="Arial"/>
              <a:buNone/>
            </a:pPr>
            <a:r>
              <a:rPr b="0" i="0" lang="es-EC" sz="1400" u="none" cap="none" strike="noStrike">
                <a:solidFill>
                  <a:schemeClr val="dk1"/>
                </a:solidFill>
                <a:latin typeface="Helvetica Neue"/>
                <a:ea typeface="Helvetica Neue"/>
                <a:cs typeface="Helvetica Neue"/>
                <a:sym typeface="Helvetica Neue"/>
              </a:rPr>
              <a:t> </a:t>
            </a:r>
            <a:endParaRPr sz="1400"/>
          </a:p>
          <a:p>
            <a:pPr indent="-228600" lvl="0" marL="457200" marR="0" rtl="0" algn="l">
              <a:lnSpc>
                <a:spcPct val="118000"/>
              </a:lnSpc>
              <a:spcBef>
                <a:spcPts val="660"/>
              </a:spcBef>
              <a:spcAft>
                <a:spcPts val="0"/>
              </a:spcAft>
              <a:buClr>
                <a:srgbClr val="000000"/>
              </a:buClr>
              <a:buSzPts val="1400"/>
              <a:buFont typeface="Arial"/>
              <a:buNone/>
            </a:pPr>
            <a:r>
              <a:rPr b="1" lang="es-EC" sz="1400"/>
              <a:t>Passo</a:t>
            </a:r>
            <a:r>
              <a:rPr b="1" i="0" lang="es-EC" sz="1400" u="none" cap="none" strike="noStrike">
                <a:solidFill>
                  <a:schemeClr val="dk1"/>
                </a:solidFill>
                <a:latin typeface="Helvetica Neue"/>
                <a:ea typeface="Helvetica Neue"/>
                <a:cs typeface="Helvetica Neue"/>
                <a:sym typeface="Helvetica Neue"/>
              </a:rPr>
              <a:t> 6:</a:t>
            </a:r>
            <a:r>
              <a:rPr b="0" i="0" lang="es-EC" sz="1400" u="none" cap="none" strike="noStrike">
                <a:solidFill>
                  <a:schemeClr val="dk1"/>
                </a:solidFill>
                <a:latin typeface="Helvetica Neue"/>
                <a:ea typeface="Helvetica Neue"/>
                <a:cs typeface="Helvetica Neue"/>
                <a:sym typeface="Helvetica Neue"/>
              </a:rPr>
              <a:t> Peça a um voluntário para ler as intruções para todo o grupo em treinamento, para de seguida começarem a trabalhar. </a:t>
            </a:r>
            <a:br>
              <a:rPr b="0" i="0" lang="es-EC" sz="1400" u="none" cap="none" strike="noStrike">
                <a:solidFill>
                  <a:schemeClr val="dk1"/>
                </a:solidFill>
                <a:latin typeface="Helvetica Neue"/>
                <a:ea typeface="Helvetica Neue"/>
                <a:cs typeface="Helvetica Neue"/>
                <a:sym typeface="Helvetica Neue"/>
              </a:rPr>
            </a:br>
            <a:br>
              <a:rPr b="0" i="0" lang="es-EC" sz="1400" u="none" cap="none" strike="noStrike">
                <a:solidFill>
                  <a:schemeClr val="dk1"/>
                </a:solidFill>
                <a:latin typeface="Helvetica Neue"/>
                <a:ea typeface="Helvetica Neue"/>
                <a:cs typeface="Helvetica Neue"/>
                <a:sym typeface="Helvetica Neue"/>
              </a:rPr>
            </a:br>
            <a:r>
              <a:rPr b="0" i="0" lang="es-EC" sz="1400" u="none" cap="none" strike="noStrike">
                <a:solidFill>
                  <a:schemeClr val="dk1"/>
                </a:solidFill>
                <a:latin typeface="Helvetica Neue"/>
                <a:ea typeface="Helvetica Neue"/>
                <a:cs typeface="Helvetica Neue"/>
                <a:sym typeface="Helvetica Neue"/>
              </a:rPr>
              <a:t>O tempo total para trabalho de grupo é de 15 minutos – com 15 minutos adicionais para o encerramento.</a:t>
            </a:r>
            <a:endParaRPr sz="1400"/>
          </a:p>
          <a:p>
            <a:pPr indent="-228600" lvl="0" marL="457200" marR="0" rtl="0" algn="l">
              <a:lnSpc>
                <a:spcPct val="118000"/>
              </a:lnSpc>
              <a:spcBef>
                <a:spcPts val="660"/>
              </a:spcBef>
              <a:spcAft>
                <a:spcPts val="0"/>
              </a:spcAft>
              <a:buClr>
                <a:srgbClr val="000000"/>
              </a:buClr>
              <a:buSzPts val="1400"/>
              <a:buFont typeface="Arial"/>
              <a:buNone/>
            </a:pPr>
            <a:r>
              <a:rPr b="1" i="0" lang="es-EC" sz="1400" u="none" cap="none" strike="noStrike">
                <a:solidFill>
                  <a:schemeClr val="dk1"/>
                </a:solidFill>
                <a:latin typeface="Helvetica Neue"/>
                <a:ea typeface="Helvetica Neue"/>
                <a:cs typeface="Helvetica Neue"/>
                <a:sym typeface="Helvetica Neue"/>
              </a:rPr>
              <a:t>Encerramento:</a:t>
            </a:r>
            <a:r>
              <a:rPr b="0" i="0" lang="es-EC" sz="1400" u="none" cap="none" strike="noStrike">
                <a:solidFill>
                  <a:schemeClr val="dk1"/>
                </a:solidFill>
                <a:latin typeface="Helvetica Neue"/>
                <a:ea typeface="Helvetica Neue"/>
                <a:cs typeface="Helvetica Neue"/>
                <a:sym typeface="Helvetica Neue"/>
              </a:rPr>
              <a:t> </a:t>
            </a:r>
            <a:br>
              <a:rPr b="0" i="0" lang="es-EC" sz="1400" u="none" cap="none" strike="noStrike">
                <a:solidFill>
                  <a:schemeClr val="dk1"/>
                </a:solidFill>
                <a:latin typeface="Helvetica Neue"/>
                <a:ea typeface="Helvetica Neue"/>
                <a:cs typeface="Helvetica Neue"/>
                <a:sym typeface="Helvetica Neue"/>
              </a:rPr>
            </a:br>
            <a:r>
              <a:rPr b="0" i="0" lang="es-EC" sz="1400" u="none" cap="none" strike="noStrike">
                <a:solidFill>
                  <a:schemeClr val="dk1"/>
                </a:solidFill>
                <a:latin typeface="Helvetica Neue"/>
                <a:ea typeface="Helvetica Neue"/>
                <a:cs typeface="Helvetica Neue"/>
                <a:sym typeface="Helvetica Neue"/>
              </a:rPr>
              <a:t>Peça à vez, a cada grupo, para apresentar a sua opção incluindo por quê a escolheram. Conforme a necessidade esclareça as respostas de maneira que todos as compreendam.</a:t>
            </a:r>
            <a:endParaRPr b="0"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4" name="Google Shape;454;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b="0" lang="es-EC" sz="1400">
                <a:solidFill>
                  <a:srgbClr val="000000"/>
                </a:solidFill>
              </a:rPr>
              <a:t>Não há uma única solução para todos os programas de alojamento. Cada opção tem o se</a:t>
            </a:r>
            <a:r>
              <a:rPr lang="es-EC" sz="1400">
                <a:solidFill>
                  <a:srgbClr val="000000"/>
                </a:solidFill>
              </a:rPr>
              <a:t>u contexto e a sua melhor aplicabilidade</a:t>
            </a:r>
            <a:r>
              <a:rPr b="0" lang="es-EC" sz="1400">
                <a:solidFill>
                  <a:srgbClr val="000000"/>
                </a:solidFill>
              </a:rPr>
              <a:t> e apresentará pontos fracos </a:t>
            </a:r>
            <a:r>
              <a:rPr lang="es-EC" sz="1400">
                <a:solidFill>
                  <a:srgbClr val="000000"/>
                </a:solidFill>
              </a:rPr>
              <a:t>n</a:t>
            </a:r>
            <a:r>
              <a:rPr b="0" lang="es-EC" sz="1400">
                <a:solidFill>
                  <a:srgbClr val="000000"/>
                </a:solidFill>
              </a:rPr>
              <a:t>outros </a:t>
            </a:r>
            <a:r>
              <a:rPr lang="es-EC" sz="1400">
                <a:solidFill>
                  <a:srgbClr val="000000"/>
                </a:solidFill>
              </a:rPr>
              <a:t>aspetos</a:t>
            </a:r>
            <a:r>
              <a:rPr b="0" lang="es-EC" sz="1400">
                <a:solidFill>
                  <a:srgbClr val="000000"/>
                </a:solidFill>
              </a:rPr>
              <a:t>. Lembre-se de que, embora a orientação Esfera forneça Normas, Ações-chave, Indicadores-chave e Notas de orientação sobre o que precisa ser alcançado, </a:t>
            </a:r>
            <a:r>
              <a:rPr lang="es-EC" sz="1400">
                <a:solidFill>
                  <a:srgbClr val="000000"/>
                </a:solidFill>
              </a:rPr>
              <a:t>a</a:t>
            </a:r>
            <a:r>
              <a:rPr b="0" lang="es-EC" sz="1400">
                <a:solidFill>
                  <a:srgbClr val="000000"/>
                </a:solidFill>
              </a:rPr>
              <a:t> </a:t>
            </a:r>
            <a:r>
              <a:rPr lang="es-EC" sz="1400">
                <a:solidFill>
                  <a:srgbClr val="000000"/>
                </a:solidFill>
              </a:rPr>
              <a:t>definição </a:t>
            </a:r>
            <a:r>
              <a:rPr b="0" lang="es-EC" sz="1400">
                <a:solidFill>
                  <a:srgbClr val="000000"/>
                </a:solidFill>
              </a:rPr>
              <a:t>de qual solução ou estratégia de resposta deve ser utilizad</a:t>
            </a:r>
            <a:r>
              <a:rPr lang="es-EC" sz="1400">
                <a:solidFill>
                  <a:srgbClr val="000000"/>
                </a:solidFill>
              </a:rPr>
              <a:t>a, deve</a:t>
            </a:r>
            <a:r>
              <a:rPr b="0" lang="es-EC" sz="1400">
                <a:solidFill>
                  <a:srgbClr val="000000"/>
                </a:solidFill>
              </a:rPr>
              <a:t> ser resolvido pelas pessoas que trabalham </a:t>
            </a:r>
            <a:r>
              <a:rPr lang="es-EC" sz="1400">
                <a:solidFill>
                  <a:srgbClr val="000000"/>
                </a:solidFill>
              </a:rPr>
              <a:t>em</a:t>
            </a:r>
            <a:r>
              <a:rPr b="0" lang="es-EC" sz="1400">
                <a:solidFill>
                  <a:srgbClr val="000000"/>
                </a:solidFill>
              </a:rPr>
              <a:t> campo. Essa decisão baseia-se na avaliação da situação e na participação </a:t>
            </a:r>
            <a:r>
              <a:rPr lang="es-EC" sz="1400">
                <a:solidFill>
                  <a:srgbClr val="000000"/>
                </a:solidFill>
              </a:rPr>
              <a:t>das pessoas afetadas.</a:t>
            </a:r>
            <a:endParaRPr b="0" sz="140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1" name="Google Shape;461;p5: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4" name="Google Shape;244;p4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Faça a pergunta e peça aos participantes que contribuam com as suas respostas num </a:t>
            </a:r>
            <a:r>
              <a:rPr i="1" lang="es-EC" sz="1400">
                <a:solidFill>
                  <a:srgbClr val="000000"/>
                </a:solidFill>
              </a:rPr>
              <a:t>brainstorming</a:t>
            </a:r>
            <a:r>
              <a:rPr lang="es-EC" sz="1400">
                <a:solidFill>
                  <a:srgbClr val="000000"/>
                </a:solidFill>
              </a:rPr>
              <a:t> na sessão plenária. Dê 2 minutos para o grupo fornecer o máximo de respostas possíveis. Tome nota dos pontos-chave no quadro </a:t>
            </a:r>
            <a:r>
              <a:rPr i="1" lang="es-EC" sz="1400">
                <a:solidFill>
                  <a:srgbClr val="000000"/>
                </a:solidFill>
              </a:rPr>
              <a:t>flipchart</a:t>
            </a:r>
            <a:r>
              <a:rPr lang="es-EC" sz="1400">
                <a:solidFill>
                  <a:srgbClr val="000000"/>
                </a:solidFill>
              </a:rPr>
              <a:t>. Vai voltar a rever estas ideias, portanto tenha-as à mão.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1" name="Google Shape;251;p4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chemeClr val="dk1"/>
              </a:buClr>
              <a:buSzPts val="1400"/>
              <a:buFont typeface="Arial"/>
              <a:buNone/>
            </a:pPr>
            <a:r>
              <a:rPr lang="es-EC" sz="1400"/>
              <a:t>Destaque os aspetos mencionados pelos participantes na sessão plenária de</a:t>
            </a:r>
            <a:r>
              <a:rPr i="1" lang="es-EC" sz="1400"/>
              <a:t> brainstorming</a:t>
            </a:r>
            <a:r>
              <a:rPr lang="es-EC" sz="1400"/>
              <a:t> e dedique um momento para explicar os elementos que não mencionaram, lendo as descrições escritas em cada caixa de texto. Remeta os participantes para o diagrama retirado da página 255 do Manual da Esfera. O ponto chave é que o alojamento, como outros setores técnicos, não é um aspeto isolado numa resposta humanitária; mas sobrepõe-se e é afetado por todas as outras áreas da resposta.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0" name="Google Shape;260;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Explique que a próxima parte da sessão será baseada na análise de um vídeo preparado pelo CRS (sigla em inglês para Serviços de Assistência Católica). O vídeo dá um exemplo das Filipinas e também uma abordagem geral do seu programa de alojamento global. Peça aos participantes que escrevam essas duas perguntas e tomem notas enquanto assistem ao vídeo para respostas posteriores.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es-EC" sz="1400">
                <a:solidFill>
                  <a:srgbClr val="000000"/>
                </a:solidFill>
              </a:rPr>
              <a:t>Duração do exercício: </a:t>
            </a:r>
            <a:endParaRPr/>
          </a:p>
          <a:p>
            <a:pPr indent="0" lvl="0" marL="0" rtl="0" algn="l">
              <a:lnSpc>
                <a:spcPct val="118000"/>
              </a:lnSpc>
              <a:spcBef>
                <a:spcPts val="0"/>
              </a:spcBef>
              <a:spcAft>
                <a:spcPts val="0"/>
              </a:spcAft>
              <a:buSzPts val="1400"/>
              <a:buNone/>
            </a:pPr>
            <a:r>
              <a:rPr lang="es-EC" sz="1400">
                <a:solidFill>
                  <a:srgbClr val="000000"/>
                </a:solidFill>
              </a:rPr>
              <a:t>Instruções                        – 4 min </a:t>
            </a:r>
            <a:endParaRPr/>
          </a:p>
          <a:p>
            <a:pPr indent="0" lvl="0" marL="0" rtl="0" algn="l">
              <a:lnSpc>
                <a:spcPct val="118000"/>
              </a:lnSpc>
              <a:spcBef>
                <a:spcPts val="0"/>
              </a:spcBef>
              <a:spcAft>
                <a:spcPts val="0"/>
              </a:spcAft>
              <a:buSzPts val="1400"/>
              <a:buNone/>
            </a:pPr>
            <a:r>
              <a:rPr lang="es-EC" sz="1400">
                <a:solidFill>
                  <a:srgbClr val="000000"/>
                </a:solidFill>
              </a:rPr>
              <a:t>Vídeo                               –  6 min </a:t>
            </a:r>
            <a:endParaRPr/>
          </a:p>
          <a:p>
            <a:pPr indent="0" lvl="0" marL="0" rtl="0" algn="l">
              <a:lnSpc>
                <a:spcPct val="118000"/>
              </a:lnSpc>
              <a:spcBef>
                <a:spcPts val="0"/>
              </a:spcBef>
              <a:spcAft>
                <a:spcPts val="0"/>
              </a:spcAft>
              <a:buSzPts val="1400"/>
              <a:buNone/>
            </a:pPr>
            <a:r>
              <a:rPr lang="es-EC" sz="1400">
                <a:solidFill>
                  <a:srgbClr val="000000"/>
                </a:solidFill>
              </a:rPr>
              <a:t>Encerramento e Resumo –10 min </a:t>
            </a:r>
            <a:endParaRPr/>
          </a:p>
          <a:p>
            <a:pPr indent="0" lvl="0" marL="0" rtl="0" algn="l">
              <a:lnSpc>
                <a:spcPct val="118000"/>
              </a:lnSpc>
              <a:spcBef>
                <a:spcPts val="0"/>
              </a:spcBef>
              <a:spcAft>
                <a:spcPts val="0"/>
              </a:spcAft>
              <a:buSzPts val="1400"/>
              <a:buNone/>
            </a:pPr>
            <a:r>
              <a:rPr b="1" lang="es-EC" sz="1400">
                <a:solidFill>
                  <a:srgbClr val="000000"/>
                </a:solidFill>
              </a:rPr>
              <a:t>Tempo do exercício       – 20 min</a:t>
            </a:r>
            <a:endParaRPr b="1" sz="140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7" name="Google Shape;26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t/>
            </a:r>
            <a:endParaRPr i="1"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3" name="Google Shape;273;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Lembre os participantes das perguntas que eles têm que responder no diapositivo. Utilize o quadro </a:t>
            </a:r>
            <a:r>
              <a:rPr i="1" lang="es-EC" sz="1400">
                <a:solidFill>
                  <a:srgbClr val="000000"/>
                </a:solidFill>
              </a:rPr>
              <a:t>flipchart </a:t>
            </a:r>
            <a:r>
              <a:rPr lang="es-EC" sz="1400">
                <a:solidFill>
                  <a:srgbClr val="000000"/>
                </a:solidFill>
              </a:rPr>
              <a:t>para escrever as suas respostas e discutir perguntas numa sessão plenária. Deverá basear-se em respostas individuais durante os plenários e não em discussões separadas por grupos. Faça as duas perguntas e peça voluntários para respondê-las. Forneça uma breve discussão para cada pergunta.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es-EC" sz="1400">
                <a:solidFill>
                  <a:srgbClr val="000000"/>
                </a:solidFill>
              </a:rPr>
              <a:t>Respostas e dicas de discussão do facilitador:</a:t>
            </a:r>
            <a:endParaRPr b="1"/>
          </a:p>
          <a:p>
            <a:pPr indent="0" lvl="0" marL="0" rtl="0" algn="l">
              <a:lnSpc>
                <a:spcPct val="118000"/>
              </a:lnSpc>
              <a:spcBef>
                <a:spcPts val="0"/>
              </a:spcBef>
              <a:spcAft>
                <a:spcPts val="0"/>
              </a:spcAft>
              <a:buSzPts val="1400"/>
              <a:buNone/>
            </a:pPr>
            <a:r>
              <a:t/>
            </a:r>
            <a:endParaRPr sz="1400">
              <a:solidFill>
                <a:srgbClr val="000000"/>
              </a:solidFill>
            </a:endParaRPr>
          </a:p>
          <a:p>
            <a:pPr indent="-457200" lvl="0" marL="457200" rtl="0" algn="l">
              <a:lnSpc>
                <a:spcPct val="118000"/>
              </a:lnSpc>
              <a:spcBef>
                <a:spcPts val="660"/>
              </a:spcBef>
              <a:spcAft>
                <a:spcPts val="0"/>
              </a:spcAft>
              <a:buSzPts val="1400"/>
              <a:buAutoNum type="arabicPeriod"/>
            </a:pPr>
            <a:r>
              <a:rPr lang="es-EC" sz="1400"/>
              <a:t>As duas metas gerais do ciclo de resposta rápida e recuperação do CRS foram: 1. proteger vidas; 2. reconstruir vidas. Tenha em conta que isto também pode considerar-se como 1. resposta imediata para salvar vidas (também relacionada com a proteção), e 2. uma resposta a (mais) longo prazo (também relacionada com a dignidade).</a:t>
            </a:r>
            <a:endParaRPr/>
          </a:p>
          <a:p>
            <a:pPr indent="-368300" lvl="0" marL="457200" rtl="0" algn="l">
              <a:lnSpc>
                <a:spcPct val="118000"/>
              </a:lnSpc>
              <a:spcBef>
                <a:spcPts val="660"/>
              </a:spcBef>
              <a:spcAft>
                <a:spcPts val="0"/>
              </a:spcAft>
              <a:buSzPts val="1400"/>
              <a:buNone/>
            </a:pPr>
            <a:r>
              <a:t/>
            </a:r>
            <a:endParaRPr sz="1400"/>
          </a:p>
          <a:p>
            <a:pPr indent="-457200" lvl="0" marL="457200" rtl="0" algn="l">
              <a:lnSpc>
                <a:spcPct val="118000"/>
              </a:lnSpc>
              <a:spcBef>
                <a:spcPts val="660"/>
              </a:spcBef>
              <a:spcAft>
                <a:spcPts val="0"/>
              </a:spcAft>
              <a:buSzPts val="1400"/>
              <a:buAutoNum type="arabicPeriod"/>
            </a:pPr>
            <a:r>
              <a:rPr lang="es-EC" sz="1400"/>
              <a:t>Escreva as respostas dadas pelos participantes para a 2ª pergunta num quadro </a:t>
            </a:r>
            <a:r>
              <a:rPr i="1" lang="es-EC" sz="1400"/>
              <a:t>flipchart</a:t>
            </a:r>
            <a:r>
              <a:rPr lang="es-EC" sz="1400"/>
              <a:t>. Isto provavelmente incluirá uma ampla lista de conceitos, termos, princípios reais e prioridades. Escreva cada resposta e verifique o seu significado caso seja necessário. As possíveis respostas incluirão: </a:t>
            </a:r>
            <a:r>
              <a:rPr b="1" i="1" lang="es-EC" sz="1400"/>
              <a:t>“resposta de emergência, reconstrução, comunidade, mercado, reassentamento, contribuição em espécie, assistência técnica, resiliência, culturalmente apropriado, seguro e duradouro, integrado”</a:t>
            </a:r>
            <a:r>
              <a:rPr lang="es-EC" sz="1400"/>
              <a:t>, etc. No quadro </a:t>
            </a:r>
            <a:r>
              <a:rPr i="1" lang="es-EC" sz="1400"/>
              <a:t>flipchart</a:t>
            </a:r>
            <a:r>
              <a:rPr lang="es-EC" sz="1400"/>
              <a:t>, registe os temas tantos quanto os participantes possam dar em 5 minutos. Obtenha respostas perguntando-lhes: “Que mais viram?” ou “De que mais falaram no vídeo?”</a:t>
            </a:r>
            <a:endParaRPr/>
          </a:p>
          <a:p>
            <a:pPr indent="-368300" lvl="0" marL="457200" rtl="0" algn="l">
              <a:lnSpc>
                <a:spcPct val="118000"/>
              </a:lnSpc>
              <a:spcBef>
                <a:spcPts val="660"/>
              </a:spcBef>
              <a:spcAft>
                <a:spcPts val="0"/>
              </a:spcAft>
              <a:buSzPts val="1400"/>
              <a:buNone/>
            </a:pPr>
            <a:r>
              <a:t/>
            </a:r>
            <a:endParaRPr sz="1400"/>
          </a:p>
          <a:p>
            <a:pPr indent="-457200" lvl="0" marL="457200" rtl="0" algn="l">
              <a:lnSpc>
                <a:spcPct val="118000"/>
              </a:lnSpc>
              <a:spcBef>
                <a:spcPts val="660"/>
              </a:spcBef>
              <a:spcAft>
                <a:spcPts val="0"/>
              </a:spcAft>
              <a:buSzPts val="1400"/>
              <a:buAutoNum type="arabicPeriod"/>
            </a:pPr>
            <a:r>
              <a:rPr lang="es-EC" sz="1400"/>
              <a:t>Uma vez que estejam enumeradas as respostas e brevemente clarificadas, pergunte ao grupo quais os temas enumerados que estão em cada uma das metas gerais (</a:t>
            </a:r>
            <a:r>
              <a:rPr i="1" lang="es-EC" sz="1400"/>
              <a:t>proteger vidas</a:t>
            </a:r>
            <a:r>
              <a:rPr lang="es-EC" sz="1400"/>
              <a:t> e </a:t>
            </a:r>
            <a:r>
              <a:rPr i="1" lang="es-EC" sz="1400"/>
              <a:t>reconstruir vidas</a:t>
            </a:r>
            <a:r>
              <a:rPr lang="es-EC" sz="1400"/>
              <a:t>). Utilize dois marcadores de cores diferentes para desenhar um círculo nos temas que se referem à assistência de alojamento de emergência, e os que se baseiam mais em implementar soluções duradouras. Se os participantes compreendem claramente a diferença, reproduza o vídeo a partir do minuto 2:50 ao 3:10 (faça uma pausa no vídeo depois das palavras “ferramentas e provisões de vida”), e posteriormente identifique os temas que se consideram mais básicos e vitais para salvar vidas, proporcionando proteção básica perantes os fatores meteorológicos ou climáticos.</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chemeClr val="dk1"/>
              </a:buClr>
              <a:buSzPts val="1400"/>
              <a:buFont typeface="Helvetica Neue"/>
              <a:buNone/>
            </a:pPr>
            <a:r>
              <a:t/>
            </a:r>
            <a:endParaRPr sz="140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0" name="Google Shape;280;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Este diapositivo é um breve resumo do que viram até o momento. Tenha em conta que o último ponto – a resposta deve ajustar-se ao contexto – significa que se deve fazer uma avaliação a fundo de cada caso. Remeta os participantes à Lista de verificação para a avaliação de alojamento e assentamento, páginas 290 a 294 do Manual Esfera.</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9" name="Google Shape;289;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C" sz="1400">
                <a:solidFill>
                  <a:srgbClr val="000000"/>
                </a:solidFill>
              </a:rPr>
              <a:t>Explique que a próxima parte da sessão é um resumo das Normas Mínimas Esfera para Alojamento e Assentamento, bem como de alguns dos Indicadores-chave, mas não se trata de uma explicação detalhada. Note que as secções destacadas não representam os aspetos mais importantes ou áreas prioritárias, mas aquelas áreas que podem ser ilustradas claramente para um público sem amplo conhecimento técnico, e são secções que geralmente verão referenciadas ou citadas em relatórios e propostas.</a:t>
            </a:r>
            <a:endParaRPr sz="14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jpg"/><Relationship Id="rId3" Type="http://schemas.openxmlformats.org/officeDocument/2006/relationships/image" Target="../media/image9.png"/><Relationship Id="rId4"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pic>
        <p:nvPicPr>
          <p:cNvPr descr="pasted-image.pdf" id="13" name="Google Shape;13;p29"/>
          <p:cNvPicPr preferRelativeResize="0"/>
          <p:nvPr/>
        </p:nvPicPr>
        <p:blipFill rotWithShape="1">
          <a:blip r:embed="rId2">
            <a:alphaModFix/>
          </a:blip>
          <a:srcRect b="0" l="0" r="0" t="0"/>
          <a:stretch/>
        </p:blipFill>
        <p:spPr>
          <a:xfrm>
            <a:off x="6784975" y="723900"/>
            <a:ext cx="139700" cy="1404938"/>
          </a:xfrm>
          <a:prstGeom prst="rect">
            <a:avLst/>
          </a:prstGeom>
          <a:noFill/>
          <a:ln>
            <a:noFill/>
          </a:ln>
        </p:spPr>
      </p:pic>
      <p:pic>
        <p:nvPicPr>
          <p:cNvPr descr="pasted-image.pdf" id="14" name="Google Shape;14;p29"/>
          <p:cNvPicPr preferRelativeResize="0"/>
          <p:nvPr/>
        </p:nvPicPr>
        <p:blipFill rotWithShape="1">
          <a:blip r:embed="rId3">
            <a:alphaModFix/>
          </a:blip>
          <a:srcRect b="0" l="0" r="0" t="0"/>
          <a:stretch/>
        </p:blipFill>
        <p:spPr>
          <a:xfrm>
            <a:off x="476250" y="368300"/>
            <a:ext cx="5870575" cy="2514600"/>
          </a:xfrm>
          <a:prstGeom prst="rect">
            <a:avLst/>
          </a:prstGeom>
          <a:noFill/>
          <a:ln>
            <a:noFill/>
          </a:ln>
        </p:spPr>
      </p:pic>
      <p:sp>
        <p:nvSpPr>
          <p:cNvPr id="15" name="Google Shape;15;p29"/>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sz="8000" cap="none">
                <a:solidFill>
                  <a:srgbClr val="000000"/>
                </a:solidFill>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 name="Google Shape;16;p29"/>
          <p:cNvSpPr txBox="1"/>
          <p:nvPr>
            <p:ph idx="12" type="sldNum"/>
          </p:nvPr>
        </p:nvSpPr>
        <p:spPr>
          <a:xfrm>
            <a:off x="8661400" y="9251950"/>
            <a:ext cx="3952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81" name="Shape 81"/>
        <p:cNvGrpSpPr/>
        <p:nvPr/>
      </p:nvGrpSpPr>
      <p:grpSpPr>
        <a:xfrm>
          <a:off x="0" y="0"/>
          <a:ext cx="0" cy="0"/>
          <a:chOff x="0" y="0"/>
          <a:chExt cx="0" cy="0"/>
        </a:xfrm>
      </p:grpSpPr>
      <p:sp>
        <p:nvSpPr>
          <p:cNvPr id="82" name="Google Shape;82;p25"/>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83" name="Google Shape;83;p25"/>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84" name="Google Shape;84;p25"/>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pic>
        <p:nvPicPr>
          <p:cNvPr descr="pasted-image.pdf" id="85" name="Google Shape;85;p25"/>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86" name="Shape 86"/>
        <p:cNvGrpSpPr/>
        <p:nvPr/>
      </p:nvGrpSpPr>
      <p:grpSpPr>
        <a:xfrm>
          <a:off x="0" y="0"/>
          <a:ext cx="0" cy="0"/>
          <a:chOff x="0" y="0"/>
          <a:chExt cx="0" cy="0"/>
        </a:xfrm>
      </p:grpSpPr>
      <p:sp>
        <p:nvSpPr>
          <p:cNvPr id="87" name="Google Shape;87;p5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88" name="Google Shape;88;p52"/>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89" name="Google Shape;89;p52"/>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90" name="Shape 90"/>
        <p:cNvGrpSpPr/>
        <p:nvPr/>
      </p:nvGrpSpPr>
      <p:grpSpPr>
        <a:xfrm>
          <a:off x="0" y="0"/>
          <a:ext cx="0" cy="0"/>
          <a:chOff x="0" y="0"/>
          <a:chExt cx="0" cy="0"/>
        </a:xfrm>
      </p:grpSpPr>
      <p:pic>
        <p:nvPicPr>
          <p:cNvPr id="91" name="Google Shape;91;p53"/>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92" name="Google Shape;92;p53"/>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93" name="Google Shape;93;p53"/>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94" name="Google Shape;94;p53"/>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95" name="Google Shape;95;p53"/>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96" name="Google Shape;96;p53"/>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97" name="Google Shape;97;p53"/>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
        <p:nvSpPr>
          <p:cNvPr id="98" name="Google Shape;98;p53"/>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es-EC"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es-EC" sz="7200" u="none" cap="none" strike="noStrike">
                <a:solidFill>
                  <a:srgbClr val="FFFFFF"/>
                </a:solidFill>
                <a:latin typeface="Open Sans"/>
                <a:ea typeface="Open Sans"/>
                <a:cs typeface="Open Sans"/>
                <a:sym typeface="Open Sans"/>
              </a:rPr>
              <a:t> objectives</a:t>
            </a:r>
            <a:endParaRPr/>
          </a:p>
        </p:txBody>
      </p:sp>
      <p:sp>
        <p:nvSpPr>
          <p:cNvPr id="99" name="Google Shape;99;p53"/>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0" name="Google Shape;100;p53"/>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1" name="Google Shape;101;p53"/>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2" name="Google Shape;102;p53"/>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3" name="Google Shape;103;p53"/>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4" name="Google Shape;104;p53"/>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5" name="Google Shape;105;p53"/>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6" name="Google Shape;106;p53"/>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7" name="Google Shape;107;p53"/>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8" name="Google Shape;108;p53"/>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9" name="Google Shape;109;p53"/>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0" name="Google Shape;110;p53"/>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1" name="Google Shape;111;p53"/>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2" name="Google Shape;112;p53"/>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13" name="Shape 113"/>
        <p:cNvGrpSpPr/>
        <p:nvPr/>
      </p:nvGrpSpPr>
      <p:grpSpPr>
        <a:xfrm>
          <a:off x="0" y="0"/>
          <a:ext cx="0" cy="0"/>
          <a:chOff x="0" y="0"/>
          <a:chExt cx="0" cy="0"/>
        </a:xfrm>
      </p:grpSpPr>
      <p:sp>
        <p:nvSpPr>
          <p:cNvPr id="114" name="Google Shape;114;p54"/>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15" name="Google Shape;115;p54"/>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16" name="Google Shape;116;p54"/>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7" name="Google Shape;117;p54"/>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8" name="Google Shape;118;p54"/>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19" name="Shape 119"/>
        <p:cNvGrpSpPr/>
        <p:nvPr/>
      </p:nvGrpSpPr>
      <p:grpSpPr>
        <a:xfrm>
          <a:off x="0" y="0"/>
          <a:ext cx="0" cy="0"/>
          <a:chOff x="0" y="0"/>
          <a:chExt cx="0" cy="0"/>
        </a:xfrm>
      </p:grpSpPr>
      <p:sp>
        <p:nvSpPr>
          <p:cNvPr id="120" name="Google Shape;120;p55"/>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21" name="Google Shape;121;p55"/>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22" name="Google Shape;122;p55"/>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23" name="Shape 123"/>
        <p:cNvGrpSpPr/>
        <p:nvPr/>
      </p:nvGrpSpPr>
      <p:grpSpPr>
        <a:xfrm>
          <a:off x="0" y="0"/>
          <a:ext cx="0" cy="0"/>
          <a:chOff x="0" y="0"/>
          <a:chExt cx="0" cy="0"/>
        </a:xfrm>
      </p:grpSpPr>
      <p:pic>
        <p:nvPicPr>
          <p:cNvPr descr="pasted-image.pdf" id="124" name="Google Shape;124;p56"/>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125" name="Google Shape;125;p56"/>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26" name="Google Shape;126;p56"/>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es-EC" sz="6400" u="none" cap="none" strike="noStrike">
                <a:solidFill>
                  <a:srgbClr val="00A585"/>
                </a:solidFill>
                <a:latin typeface="Open Sans"/>
                <a:ea typeface="Open Sans"/>
                <a:cs typeface="Open Sans"/>
                <a:sym typeface="Open Sans"/>
              </a:rPr>
              <a:t>YOU</a:t>
            </a:r>
            <a:endParaRPr/>
          </a:p>
        </p:txBody>
      </p:sp>
      <p:sp>
        <p:nvSpPr>
          <p:cNvPr id="127" name="Google Shape;127;p56"/>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es-EC" sz="8000" u="none" cap="none" strike="noStrike">
                <a:solidFill>
                  <a:srgbClr val="000000"/>
                </a:solidFill>
                <a:latin typeface="Open Sans Light"/>
                <a:ea typeface="Open Sans Light"/>
                <a:cs typeface="Open Sans Light"/>
                <a:sym typeface="Open Sans Light"/>
              </a:rPr>
              <a:t>THANK</a:t>
            </a:r>
            <a:endParaRPr/>
          </a:p>
        </p:txBody>
      </p:sp>
      <p:sp>
        <p:nvSpPr>
          <p:cNvPr id="128" name="Google Shape;128;p56"/>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36" name="Shape 136"/>
        <p:cNvGrpSpPr/>
        <p:nvPr/>
      </p:nvGrpSpPr>
      <p:grpSpPr>
        <a:xfrm>
          <a:off x="0" y="0"/>
          <a:ext cx="0" cy="0"/>
          <a:chOff x="0" y="0"/>
          <a:chExt cx="0" cy="0"/>
        </a:xfrm>
      </p:grpSpPr>
      <p:pic>
        <p:nvPicPr>
          <p:cNvPr descr="pasted-image.pdf" id="137" name="Google Shape;137;p34"/>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138" name="Google Shape;138;p34"/>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139" name="Google Shape;139;p34"/>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None/>
            </a:pPr>
            <a:r>
              <a:rPr b="1" i="0" lang="es-EC"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140" name="Google Shape;140;p34"/>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None/>
            </a:pPr>
            <a:r>
              <a:rPr b="0" i="0" lang="es-EC"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141" name="Google Shape;141;p34"/>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42" name="Shape 142"/>
        <p:cNvGrpSpPr/>
        <p:nvPr/>
      </p:nvGrpSpPr>
      <p:grpSpPr>
        <a:xfrm>
          <a:off x="0" y="0"/>
          <a:ext cx="0" cy="0"/>
          <a:chOff x="0" y="0"/>
          <a:chExt cx="0" cy="0"/>
        </a:xfrm>
      </p:grpSpPr>
      <p:pic>
        <p:nvPicPr>
          <p:cNvPr id="143" name="Google Shape;143;p40"/>
          <p:cNvPicPr preferRelativeResize="0"/>
          <p:nvPr/>
        </p:nvPicPr>
        <p:blipFill rotWithShape="1">
          <a:blip r:embed="rId2">
            <a:alphaModFix/>
          </a:blip>
          <a:srcRect b="13243" l="55019" r="0" t="12738"/>
          <a:stretch/>
        </p:blipFill>
        <p:spPr>
          <a:xfrm>
            <a:off x="4763" y="-6350"/>
            <a:ext cx="6315075" cy="9759950"/>
          </a:xfrm>
          <a:prstGeom prst="rect">
            <a:avLst/>
          </a:prstGeom>
          <a:noFill/>
          <a:ln>
            <a:noFill/>
          </a:ln>
        </p:spPr>
      </p:pic>
      <p:pic>
        <p:nvPicPr>
          <p:cNvPr descr="pasted-image.pdf" id="144" name="Google Shape;144;p40"/>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145" name="Google Shape;145;p40"/>
          <p:cNvSpPr txBox="1"/>
          <p:nvPr/>
        </p:nvSpPr>
        <p:spPr>
          <a:xfrm>
            <a:off x="3348038" y="8531225"/>
            <a:ext cx="801687" cy="423863"/>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46" name="Google Shape;146;p40"/>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147" name="Google Shape;147;p40"/>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rPr b="1" i="0" lang="es-EC" sz="7200" u="none" cap="none" strike="noStrike">
                <a:solidFill>
                  <a:srgbClr val="FFFFFF"/>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None/>
            </a:pPr>
            <a:r>
              <a:rPr b="1" i="0" lang="es-EC" sz="7200" u="none" cap="none" strike="noStrike">
                <a:solidFill>
                  <a:srgbClr val="FFFFFF"/>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148" name="Google Shape;148;p40"/>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49" name="Google Shape;149;p40"/>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0" name="Google Shape;150;p40"/>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1" name="Google Shape;151;p40"/>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2" name="Google Shape;152;p40"/>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3" name="Google Shape;153;p40"/>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4" name="Google Shape;154;p40"/>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5" name="Google Shape;155;p40"/>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6" name="Google Shape;156;p40"/>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7" name="Google Shape;157;p40"/>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8" name="Google Shape;158;p40"/>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59" name="Google Shape;159;p40"/>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60" name="Google Shape;160;p40"/>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61" name="Google Shape;161;p40"/>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t/>
            </a:r>
            <a:endParaRPr b="0" i="0" sz="1800" u="none" cap="none" strike="noStrike">
              <a:solidFill>
                <a:srgbClr val="A5A5A5"/>
              </a:solidFill>
              <a:latin typeface="Open Sans"/>
              <a:ea typeface="Open Sans"/>
              <a:cs typeface="Open Sans"/>
              <a:sym typeface="Open Sans"/>
            </a:endParaRPr>
          </a:p>
        </p:txBody>
      </p:sp>
      <p:sp>
        <p:nvSpPr>
          <p:cNvPr id="162" name="Google Shape;162;p40"/>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3" name="Google Shape;163;p40"/>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3"/>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3"/>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3"/>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3"/>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4" name="Google Shape;164;p40"/>
          <p:cNvSpPr txBox="1"/>
          <p:nvPr>
            <p:ph idx="12" type="sldNum"/>
          </p:nvPr>
        </p:nvSpPr>
        <p:spPr>
          <a:xfrm>
            <a:off x="3359150" y="8805863"/>
            <a:ext cx="4079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65" name="Shape 165"/>
        <p:cNvGrpSpPr/>
        <p:nvPr/>
      </p:nvGrpSpPr>
      <p:grpSpPr>
        <a:xfrm>
          <a:off x="0" y="0"/>
          <a:ext cx="0" cy="0"/>
          <a:chOff x="0" y="0"/>
          <a:chExt cx="0" cy="0"/>
        </a:xfrm>
      </p:grpSpPr>
      <p:sp>
        <p:nvSpPr>
          <p:cNvPr id="166" name="Google Shape;166;p49"/>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7" name="Google Shape;167;p49"/>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8" name="Google Shape;168;p49"/>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69" name="Shape 169"/>
        <p:cNvGrpSpPr/>
        <p:nvPr/>
      </p:nvGrpSpPr>
      <p:grpSpPr>
        <a:xfrm>
          <a:off x="0" y="0"/>
          <a:ext cx="0" cy="0"/>
          <a:chOff x="0" y="0"/>
          <a:chExt cx="0" cy="0"/>
        </a:xfrm>
      </p:grpSpPr>
      <p:sp>
        <p:nvSpPr>
          <p:cNvPr id="170" name="Google Shape;170;p50"/>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71" name="Google Shape;171;p50"/>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72" name="Google Shape;172;p50"/>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copy" showMasterSp="0">
  <p:cSld name="1_Title &amp; Subtitle copy">
    <p:spTree>
      <p:nvGrpSpPr>
        <p:cNvPr id="17" name="Shape 17"/>
        <p:cNvGrpSpPr/>
        <p:nvPr/>
      </p:nvGrpSpPr>
      <p:grpSpPr>
        <a:xfrm>
          <a:off x="0" y="0"/>
          <a:ext cx="0" cy="0"/>
          <a:chOff x="0" y="0"/>
          <a:chExt cx="0" cy="0"/>
        </a:xfrm>
      </p:grpSpPr>
      <p:pic>
        <p:nvPicPr>
          <p:cNvPr id="18" name="Google Shape;18;p46"/>
          <p:cNvPicPr preferRelativeResize="0"/>
          <p:nvPr/>
        </p:nvPicPr>
        <p:blipFill rotWithShape="1">
          <a:blip r:embed="rId2">
            <a:alphaModFix/>
          </a:blip>
          <a:srcRect b="13244" l="55019" r="0" t="12739"/>
          <a:stretch/>
        </p:blipFill>
        <p:spPr>
          <a:xfrm>
            <a:off x="4763" y="-6350"/>
            <a:ext cx="6315075" cy="9759950"/>
          </a:xfrm>
          <a:prstGeom prst="rect">
            <a:avLst/>
          </a:prstGeom>
          <a:noFill/>
          <a:ln>
            <a:noFill/>
          </a:ln>
        </p:spPr>
      </p:pic>
      <p:pic>
        <p:nvPicPr>
          <p:cNvPr descr="pasted-image.pdf" id="19" name="Google Shape;19;p46"/>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20" name="Google Shape;20;p46"/>
          <p:cNvSpPr txBox="1"/>
          <p:nvPr/>
        </p:nvSpPr>
        <p:spPr>
          <a:xfrm>
            <a:off x="3348038" y="8531225"/>
            <a:ext cx="801687" cy="423863"/>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1" name="Google Shape;21;p46"/>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22" name="Google Shape;22;p46"/>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7200"/>
              <a:buFont typeface="Arial"/>
              <a:buNone/>
            </a:pPr>
            <a:r>
              <a:rPr b="1" i="0" lang="es-EC" sz="7200" u="none" cap="none" strike="noStrike">
                <a:solidFill>
                  <a:schemeClr val="lt1"/>
                </a:solidFill>
                <a:latin typeface="Arial"/>
                <a:ea typeface="Arial"/>
                <a:cs typeface="Arial"/>
                <a:sym typeface="Arial"/>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000000"/>
              </a:buClr>
              <a:buSzPts val="7200"/>
              <a:buFont typeface="Arial"/>
              <a:buNone/>
            </a:pPr>
            <a:r>
              <a:rPr b="1" i="0" lang="es-EC" sz="7200" u="none" cap="none" strike="noStrike">
                <a:solidFill>
                  <a:schemeClr val="lt1"/>
                </a:solidFill>
                <a:latin typeface="Arial"/>
                <a:ea typeface="Arial"/>
                <a:cs typeface="Arial"/>
                <a:sym typeface="Arial"/>
              </a:rPr>
              <a:t> Objectives</a:t>
            </a:r>
            <a:endParaRPr b="0" i="0" sz="1400" u="none" cap="none" strike="noStrike">
              <a:solidFill>
                <a:srgbClr val="000000"/>
              </a:solidFill>
              <a:latin typeface="Arial"/>
              <a:ea typeface="Arial"/>
              <a:cs typeface="Arial"/>
              <a:sym typeface="Arial"/>
            </a:endParaRPr>
          </a:p>
        </p:txBody>
      </p:sp>
      <p:sp>
        <p:nvSpPr>
          <p:cNvPr id="23" name="Google Shape;23;p46"/>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46"/>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46"/>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46"/>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46"/>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46"/>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46"/>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46"/>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46"/>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46"/>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46"/>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46"/>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46"/>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46"/>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019"/>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46"/>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38" name="Google Shape;38;p46"/>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SzPts val="4000"/>
              <a:buFont typeface="Arial"/>
              <a:buChar char="•"/>
              <a:defRPr>
                <a:solidFill>
                  <a:srgbClr val="292929"/>
                </a:solidFill>
              </a:defRPr>
            </a:lvl1pPr>
            <a:lvl2pPr indent="-482600" lvl="1" marL="914400" algn="l">
              <a:lnSpc>
                <a:spcPct val="100000"/>
              </a:lnSpc>
              <a:spcBef>
                <a:spcPts val="2663"/>
              </a:spcBef>
              <a:spcAft>
                <a:spcPts val="0"/>
              </a:spcAft>
              <a:buSzPts val="4000"/>
              <a:buFont typeface="Arial"/>
              <a:buChar char="•"/>
              <a:defRPr>
                <a:solidFill>
                  <a:srgbClr val="292929"/>
                </a:solidFill>
              </a:defRPr>
            </a:lvl2pPr>
            <a:lvl3pPr indent="-482600" lvl="2" marL="1371600" algn="l">
              <a:lnSpc>
                <a:spcPct val="100000"/>
              </a:lnSpc>
              <a:spcBef>
                <a:spcPts val="2663"/>
              </a:spcBef>
              <a:spcAft>
                <a:spcPts val="0"/>
              </a:spcAft>
              <a:buSzPts val="4000"/>
              <a:buFont typeface="Arial"/>
              <a:buChar char="•"/>
              <a:defRPr>
                <a:solidFill>
                  <a:srgbClr val="292929"/>
                </a:solidFill>
              </a:defRPr>
            </a:lvl3pPr>
            <a:lvl4pPr indent="-482600" lvl="3" marL="1828800" algn="l">
              <a:lnSpc>
                <a:spcPct val="100000"/>
              </a:lnSpc>
              <a:spcBef>
                <a:spcPts val="2663"/>
              </a:spcBef>
              <a:spcAft>
                <a:spcPts val="0"/>
              </a:spcAft>
              <a:buSzPts val="4000"/>
              <a:buFont typeface="Arial"/>
              <a:buChar char="•"/>
              <a:defRPr>
                <a:solidFill>
                  <a:srgbClr val="292929"/>
                </a:solidFill>
              </a:defRPr>
            </a:lvl4pPr>
            <a:lvl5pPr indent="-482600" lvl="4" marL="2286000" algn="l">
              <a:lnSpc>
                <a:spcPct val="100000"/>
              </a:lnSpc>
              <a:spcBef>
                <a:spcPts val="2663"/>
              </a:spcBef>
              <a:spcAft>
                <a:spcPts val="0"/>
              </a:spcAft>
              <a:buSzPts val="4000"/>
              <a:buFont typeface="Arial"/>
              <a:buChar char="•"/>
              <a:defRPr>
                <a:solidFill>
                  <a:srgbClr val="292929"/>
                </a:solidFill>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39" name="Google Shape;39;p46"/>
          <p:cNvSpPr txBox="1"/>
          <p:nvPr>
            <p:ph idx="12" type="sldNum"/>
          </p:nvPr>
        </p:nvSpPr>
        <p:spPr>
          <a:xfrm>
            <a:off x="3359150" y="8805863"/>
            <a:ext cx="4079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chemeClr val="lt1"/>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73" name="Shape 173"/>
        <p:cNvGrpSpPr/>
        <p:nvPr/>
      </p:nvGrpSpPr>
      <p:grpSpPr>
        <a:xfrm>
          <a:off x="0" y="0"/>
          <a:ext cx="0" cy="0"/>
          <a:chOff x="0" y="0"/>
          <a:chExt cx="0" cy="0"/>
        </a:xfrm>
      </p:grpSpPr>
      <p:sp>
        <p:nvSpPr>
          <p:cNvPr id="174" name="Google Shape;174;p51"/>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75" name="Google Shape;175;p51"/>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76" name="Google Shape;176;p51"/>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77" name="Google Shape;177;p51"/>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78" name="Google Shape;178;p51"/>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186" name="Shape 186"/>
        <p:cNvGrpSpPr/>
        <p:nvPr/>
      </p:nvGrpSpPr>
      <p:grpSpPr>
        <a:xfrm>
          <a:off x="0" y="0"/>
          <a:ext cx="0" cy="0"/>
          <a:chOff x="0" y="0"/>
          <a:chExt cx="0" cy="0"/>
        </a:xfrm>
      </p:grpSpPr>
      <p:pic>
        <p:nvPicPr>
          <p:cNvPr id="187" name="Google Shape;187;gd8960dba1a_0_91"/>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188" name="Google Shape;188;gd8960dba1a_0_91"/>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89" name="Google Shape;189;gd8960dba1a_0_91"/>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190" name="Google Shape;190;gd8960dba1a_0_91"/>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91" name="Google Shape;191;gd8960dba1a_0_91"/>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92" name="Google Shape;192;gd8960dba1a_0_91"/>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93" name="Google Shape;193;gd8960dba1a_0_91"/>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
        <p:nvSpPr>
          <p:cNvPr id="194" name="Google Shape;194;gd8960dba1a_0_91"/>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s-EC" sz="5900">
                <a:solidFill>
                  <a:srgbClr val="FFFFFF"/>
                </a:solidFill>
                <a:latin typeface="Open Sans"/>
                <a:ea typeface="Open Sans"/>
                <a:cs typeface="Open Sans"/>
                <a:sym typeface="Open Sans"/>
              </a:rPr>
              <a:t>Objetivos da aprendizagem</a:t>
            </a:r>
            <a:endParaRPr sz="700"/>
          </a:p>
        </p:txBody>
      </p:sp>
      <p:sp>
        <p:nvSpPr>
          <p:cNvPr id="195" name="Google Shape;195;gd8960dba1a_0_91"/>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6" name="Google Shape;196;gd8960dba1a_0_91"/>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7" name="Google Shape;197;gd8960dba1a_0_91"/>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8" name="Google Shape;198;gd8960dba1a_0_91"/>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9" name="Google Shape;199;gd8960dba1a_0_91"/>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0" name="Google Shape;200;gd8960dba1a_0_91"/>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1" name="Google Shape;201;gd8960dba1a_0_91"/>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2" name="Google Shape;202;gd8960dba1a_0_91"/>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3" name="Google Shape;203;gd8960dba1a_0_91"/>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4" name="Google Shape;204;gd8960dba1a_0_91"/>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5" name="Google Shape;205;gd8960dba1a_0_91"/>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6" name="Google Shape;206;gd8960dba1a_0_91"/>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7" name="Google Shape;207;gd8960dba1a_0_91"/>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8" name="Google Shape;208;gd8960dba1a_0_91"/>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09" name="Shape 209"/>
        <p:cNvGrpSpPr/>
        <p:nvPr/>
      </p:nvGrpSpPr>
      <p:grpSpPr>
        <a:xfrm>
          <a:off x="0" y="0"/>
          <a:ext cx="0" cy="0"/>
          <a:chOff x="0" y="0"/>
          <a:chExt cx="0" cy="0"/>
        </a:xfrm>
      </p:grpSpPr>
      <p:sp>
        <p:nvSpPr>
          <p:cNvPr id="210" name="Google Shape;210;gd8960dba1a_0_11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11" name="Google Shape;211;gd8960dba1a_0_11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12" name="Google Shape;212;gd8960dba1a_0_11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213" name="Shape 213"/>
        <p:cNvGrpSpPr/>
        <p:nvPr/>
      </p:nvGrpSpPr>
      <p:grpSpPr>
        <a:xfrm>
          <a:off x="0" y="0"/>
          <a:ext cx="0" cy="0"/>
          <a:chOff x="0" y="0"/>
          <a:chExt cx="0" cy="0"/>
        </a:xfrm>
      </p:grpSpPr>
      <p:sp>
        <p:nvSpPr>
          <p:cNvPr id="214" name="Google Shape;214;gd8960dba1a_0_118"/>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215" name="Google Shape;215;gd8960dba1a_0_118"/>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216" name="Google Shape;216;gd8960dba1a_0_118"/>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pic>
        <p:nvPicPr>
          <p:cNvPr descr="pasted-image.pdf" id="217" name="Google Shape;217;gd8960dba1a_0_118"/>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218" name="Shape 218"/>
        <p:cNvGrpSpPr/>
        <p:nvPr/>
      </p:nvGrpSpPr>
      <p:grpSpPr>
        <a:xfrm>
          <a:off x="0" y="0"/>
          <a:ext cx="0" cy="0"/>
          <a:chOff x="0" y="0"/>
          <a:chExt cx="0" cy="0"/>
        </a:xfrm>
      </p:grpSpPr>
      <p:sp>
        <p:nvSpPr>
          <p:cNvPr id="219" name="Google Shape;219;gd8960dba1a_0_123"/>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20" name="Google Shape;220;gd8960dba1a_0_123"/>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21" name="Google Shape;221;gd8960dba1a_0_123"/>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22" name="Shape 222"/>
        <p:cNvGrpSpPr/>
        <p:nvPr/>
      </p:nvGrpSpPr>
      <p:grpSpPr>
        <a:xfrm>
          <a:off x="0" y="0"/>
          <a:ext cx="0" cy="0"/>
          <a:chOff x="0" y="0"/>
          <a:chExt cx="0" cy="0"/>
        </a:xfrm>
      </p:grpSpPr>
      <p:sp>
        <p:nvSpPr>
          <p:cNvPr id="223" name="Google Shape;223;gd8960dba1a_0_127"/>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24" name="Google Shape;224;gd8960dba1a_0_127"/>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25" name="Google Shape;225;gd8960dba1a_0_127"/>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26" name="Google Shape;226;gd8960dba1a_0_127"/>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27" name="Google Shape;227;gd8960dba1a_0_127"/>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and text">
  <p:cSld name="1_Photo and text">
    <p:spTree>
      <p:nvGrpSpPr>
        <p:cNvPr id="40" name="Shape 40"/>
        <p:cNvGrpSpPr/>
        <p:nvPr/>
      </p:nvGrpSpPr>
      <p:grpSpPr>
        <a:xfrm>
          <a:off x="0" y="0"/>
          <a:ext cx="0" cy="0"/>
          <a:chOff x="0" y="0"/>
          <a:chExt cx="0" cy="0"/>
        </a:xfrm>
      </p:grpSpPr>
      <p:sp>
        <p:nvSpPr>
          <p:cNvPr id="41" name="Google Shape;41;p47"/>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42" name="Google Shape;42;p47"/>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43" name="Google Shape;43;p47"/>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SzPts val="4000"/>
              <a:buNone/>
              <a:defRPr>
                <a:solidFill>
                  <a:srgbClr val="292929"/>
                </a:solidFill>
              </a:defRPr>
            </a:lvl1pPr>
            <a:lvl2pPr indent="-228600" lvl="1" marL="914400" algn="l">
              <a:lnSpc>
                <a:spcPct val="100000"/>
              </a:lnSpc>
              <a:spcBef>
                <a:spcPts val="2663"/>
              </a:spcBef>
              <a:spcAft>
                <a:spcPts val="0"/>
              </a:spcAft>
              <a:buSzPts val="4000"/>
              <a:buNone/>
              <a:defRPr>
                <a:solidFill>
                  <a:srgbClr val="292929"/>
                </a:solidFill>
              </a:defRPr>
            </a:lvl2pPr>
            <a:lvl3pPr indent="-228600" lvl="2" marL="1371600" algn="l">
              <a:lnSpc>
                <a:spcPct val="100000"/>
              </a:lnSpc>
              <a:spcBef>
                <a:spcPts val="2663"/>
              </a:spcBef>
              <a:spcAft>
                <a:spcPts val="0"/>
              </a:spcAft>
              <a:buSzPts val="4000"/>
              <a:buNone/>
              <a:defRPr>
                <a:solidFill>
                  <a:srgbClr val="292929"/>
                </a:solidFill>
              </a:defRPr>
            </a:lvl3pPr>
            <a:lvl4pPr indent="-228600" lvl="3" marL="1828800" algn="l">
              <a:lnSpc>
                <a:spcPct val="100000"/>
              </a:lnSpc>
              <a:spcBef>
                <a:spcPts val="2663"/>
              </a:spcBef>
              <a:spcAft>
                <a:spcPts val="0"/>
              </a:spcAft>
              <a:buSzPts val="4000"/>
              <a:buNone/>
              <a:defRPr>
                <a:solidFill>
                  <a:srgbClr val="292929"/>
                </a:solidFill>
              </a:defRPr>
            </a:lvl4pPr>
            <a:lvl5pPr indent="-228600" lvl="4" marL="2286000" algn="l">
              <a:lnSpc>
                <a:spcPct val="100000"/>
              </a:lnSpc>
              <a:spcBef>
                <a:spcPts val="2663"/>
              </a:spcBef>
              <a:spcAft>
                <a:spcPts val="0"/>
              </a:spcAft>
              <a:buSzPts val="4000"/>
              <a:buNone/>
              <a:defRPr>
                <a:solidFill>
                  <a:srgbClr val="292929"/>
                </a:solidFill>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44" name="Google Shape;44;p47"/>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SzPts val="4000"/>
              <a:buNone/>
              <a:defRPr b="1">
                <a:solidFill>
                  <a:srgbClr val="00A585"/>
                </a:solidFill>
                <a:latin typeface="Open Sans"/>
                <a:ea typeface="Open Sans"/>
                <a:cs typeface="Open Sans"/>
                <a:sym typeface="Open Sans"/>
              </a:defRPr>
            </a:lvl1pPr>
            <a:lvl2pPr indent="-419100" lvl="1" marL="914400" algn="l">
              <a:lnSpc>
                <a:spcPct val="100000"/>
              </a:lnSpc>
              <a:spcBef>
                <a:spcPts val="2663"/>
              </a:spcBef>
              <a:spcAft>
                <a:spcPts val="0"/>
              </a:spcAft>
              <a:buSzPts val="3000"/>
              <a:buChar char="•"/>
              <a:defRPr/>
            </a:lvl2pPr>
            <a:lvl3pPr indent="-419100" lvl="2" marL="1371600" algn="l">
              <a:lnSpc>
                <a:spcPct val="100000"/>
              </a:lnSpc>
              <a:spcBef>
                <a:spcPts val="2663"/>
              </a:spcBef>
              <a:spcAft>
                <a:spcPts val="0"/>
              </a:spcAft>
              <a:buSzPts val="3000"/>
              <a:buChar char="•"/>
              <a:defRPr/>
            </a:lvl3pPr>
            <a:lvl4pPr indent="-419100" lvl="3" marL="1828800" algn="l">
              <a:lnSpc>
                <a:spcPct val="100000"/>
              </a:lnSpc>
              <a:spcBef>
                <a:spcPts val="2663"/>
              </a:spcBef>
              <a:spcAft>
                <a:spcPts val="0"/>
              </a:spcAft>
              <a:buSzPts val="3000"/>
              <a:buChar char="•"/>
              <a:defRPr/>
            </a:lvl4pPr>
            <a:lvl5pPr indent="-419100" lvl="4" marL="2286000" algn="l">
              <a:lnSpc>
                <a:spcPct val="100000"/>
              </a:lnSpc>
              <a:spcBef>
                <a:spcPts val="2663"/>
              </a:spcBef>
              <a:spcAft>
                <a:spcPts val="0"/>
              </a:spcAft>
              <a:buSzPts val="3000"/>
              <a:buChar char="•"/>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45" name="Google Shape;45;p47"/>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46" name="Shape 46"/>
        <p:cNvGrpSpPr/>
        <p:nvPr/>
      </p:nvGrpSpPr>
      <p:grpSpPr>
        <a:xfrm>
          <a:off x="0" y="0"/>
          <a:ext cx="0" cy="0"/>
          <a:chOff x="0" y="0"/>
          <a:chExt cx="0" cy="0"/>
        </a:xfrm>
      </p:grpSpPr>
      <p:sp>
        <p:nvSpPr>
          <p:cNvPr id="47" name="Google Shape;47;p3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8" name="Google Shape;48;p33"/>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9" name="Google Shape;49;p33"/>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50" name="Shape 50"/>
        <p:cNvGrpSpPr/>
        <p:nvPr/>
      </p:nvGrpSpPr>
      <p:grpSpPr>
        <a:xfrm>
          <a:off x="0" y="0"/>
          <a:ext cx="0" cy="0"/>
          <a:chOff x="0" y="0"/>
          <a:chExt cx="0" cy="0"/>
        </a:xfrm>
      </p:grpSpPr>
      <p:sp>
        <p:nvSpPr>
          <p:cNvPr id="51" name="Google Shape;51;p31"/>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2" name="Google Shape;52;p31"/>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3" name="Google Shape;53;p31"/>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54" name="Shape 54"/>
        <p:cNvGrpSpPr/>
        <p:nvPr/>
      </p:nvGrpSpPr>
      <p:grpSpPr>
        <a:xfrm>
          <a:off x="0" y="0"/>
          <a:ext cx="0" cy="0"/>
          <a:chOff x="0" y="0"/>
          <a:chExt cx="0" cy="0"/>
        </a:xfrm>
      </p:grpSpPr>
      <p:sp>
        <p:nvSpPr>
          <p:cNvPr id="55" name="Google Shape;55;p32"/>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56" name="Google Shape;56;p32"/>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7" name="Google Shape;57;p32"/>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8" name="Google Shape;58;p32"/>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9" name="Google Shape;59;p32"/>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Bullets">
  <p:cSld name="1_Title &amp; Bullets">
    <p:spTree>
      <p:nvGrpSpPr>
        <p:cNvPr id="60" name="Shape 60"/>
        <p:cNvGrpSpPr/>
        <p:nvPr/>
      </p:nvGrpSpPr>
      <p:grpSpPr>
        <a:xfrm>
          <a:off x="0" y="0"/>
          <a:ext cx="0" cy="0"/>
          <a:chOff x="0" y="0"/>
          <a:chExt cx="0" cy="0"/>
        </a:xfrm>
      </p:grpSpPr>
      <p:sp>
        <p:nvSpPr>
          <p:cNvPr id="61" name="Google Shape;61;p27"/>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62" name="Google Shape;62;p27"/>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algn="l">
              <a:lnSpc>
                <a:spcPct val="100000"/>
              </a:lnSpc>
              <a:spcBef>
                <a:spcPts val="2663"/>
              </a:spcBef>
              <a:spcAft>
                <a:spcPts val="0"/>
              </a:spcAft>
              <a:buSzPts val="3000"/>
              <a:buChar char="•"/>
              <a:defRPr/>
            </a:lvl1pPr>
            <a:lvl2pPr indent="-419100" lvl="1" marL="914400" algn="l">
              <a:lnSpc>
                <a:spcPct val="100000"/>
              </a:lnSpc>
              <a:spcBef>
                <a:spcPts val="2663"/>
              </a:spcBef>
              <a:spcAft>
                <a:spcPts val="0"/>
              </a:spcAft>
              <a:buSzPts val="3000"/>
              <a:buChar char="•"/>
              <a:defRPr/>
            </a:lvl2pPr>
            <a:lvl3pPr indent="-419100" lvl="2" marL="1371600" algn="l">
              <a:lnSpc>
                <a:spcPct val="100000"/>
              </a:lnSpc>
              <a:spcBef>
                <a:spcPts val="2663"/>
              </a:spcBef>
              <a:spcAft>
                <a:spcPts val="0"/>
              </a:spcAft>
              <a:buSzPts val="3000"/>
              <a:buChar char="•"/>
              <a:defRPr/>
            </a:lvl3pPr>
            <a:lvl4pPr indent="-419100" lvl="3" marL="1828800" algn="l">
              <a:lnSpc>
                <a:spcPct val="100000"/>
              </a:lnSpc>
              <a:spcBef>
                <a:spcPts val="2663"/>
              </a:spcBef>
              <a:spcAft>
                <a:spcPts val="0"/>
              </a:spcAft>
              <a:buSzPts val="3000"/>
              <a:buChar char="•"/>
              <a:defRPr/>
            </a:lvl4pPr>
            <a:lvl5pPr indent="-419100" lvl="4" marL="2286000" algn="l">
              <a:lnSpc>
                <a:spcPct val="100000"/>
              </a:lnSpc>
              <a:spcBef>
                <a:spcPts val="2663"/>
              </a:spcBef>
              <a:spcAft>
                <a:spcPts val="0"/>
              </a:spcAft>
              <a:buSzPts val="3000"/>
              <a:buChar char="•"/>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63" name="Google Shape;63;p27"/>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a:lvl1pPr>
            <a:lvl2pPr indent="0" lvl="1" marL="0" marR="0" algn="l">
              <a:lnSpc>
                <a:spcPct val="100000"/>
              </a:lnSpc>
              <a:spcBef>
                <a:spcPts val="0"/>
              </a:spcBef>
              <a:spcAft>
                <a:spcPts val="0"/>
              </a:spcAft>
              <a:buClr>
                <a:srgbClr val="000000"/>
              </a:buClr>
              <a:buSzPts val="1867"/>
              <a:buFont typeface="Arial"/>
              <a:buNone/>
              <a:defRPr/>
            </a:lvl2pPr>
            <a:lvl3pPr indent="0" lvl="2" marL="0" marR="0" algn="l">
              <a:lnSpc>
                <a:spcPct val="100000"/>
              </a:lnSpc>
              <a:spcBef>
                <a:spcPts val="0"/>
              </a:spcBef>
              <a:spcAft>
                <a:spcPts val="0"/>
              </a:spcAft>
              <a:buClr>
                <a:srgbClr val="000000"/>
              </a:buClr>
              <a:buSzPts val="1867"/>
              <a:buFont typeface="Arial"/>
              <a:buNone/>
              <a:defRPr/>
            </a:lvl3pPr>
            <a:lvl4pPr indent="0" lvl="3" marL="0" marR="0" algn="l">
              <a:lnSpc>
                <a:spcPct val="100000"/>
              </a:lnSpc>
              <a:spcBef>
                <a:spcPts val="0"/>
              </a:spcBef>
              <a:spcAft>
                <a:spcPts val="0"/>
              </a:spcAft>
              <a:buClr>
                <a:srgbClr val="000000"/>
              </a:buClr>
              <a:buSzPts val="1867"/>
              <a:buFont typeface="Arial"/>
              <a:buNone/>
              <a:defRPr/>
            </a:lvl4pPr>
            <a:lvl5pPr indent="0" lvl="4" marL="0" marR="0" algn="l">
              <a:lnSpc>
                <a:spcPct val="100000"/>
              </a:lnSpc>
              <a:spcBef>
                <a:spcPts val="0"/>
              </a:spcBef>
              <a:spcAft>
                <a:spcPts val="0"/>
              </a:spcAft>
              <a:buClr>
                <a:srgbClr val="000000"/>
              </a:buClr>
              <a:buSzPts val="1867"/>
              <a:buFont typeface="Arial"/>
              <a:buNone/>
              <a:defRPr/>
            </a:lvl5pPr>
            <a:lvl6pPr indent="0" lvl="5" marL="0" marR="0" algn="l">
              <a:lnSpc>
                <a:spcPct val="100000"/>
              </a:lnSpc>
              <a:spcBef>
                <a:spcPts val="0"/>
              </a:spcBef>
              <a:spcAft>
                <a:spcPts val="0"/>
              </a:spcAft>
              <a:buClr>
                <a:srgbClr val="000000"/>
              </a:buClr>
              <a:buSzPts val="1867"/>
              <a:buFont typeface="Arial"/>
              <a:buNone/>
              <a:defRPr/>
            </a:lvl6pPr>
            <a:lvl7pPr indent="0" lvl="6" marL="0" marR="0" algn="l">
              <a:lnSpc>
                <a:spcPct val="100000"/>
              </a:lnSpc>
              <a:spcBef>
                <a:spcPts val="0"/>
              </a:spcBef>
              <a:spcAft>
                <a:spcPts val="0"/>
              </a:spcAft>
              <a:buClr>
                <a:srgbClr val="000000"/>
              </a:buClr>
              <a:buSzPts val="1867"/>
              <a:buFont typeface="Arial"/>
              <a:buNone/>
              <a:defRPr/>
            </a:lvl7pPr>
            <a:lvl8pPr indent="0" lvl="7" marL="0" marR="0" algn="l">
              <a:lnSpc>
                <a:spcPct val="100000"/>
              </a:lnSpc>
              <a:spcBef>
                <a:spcPts val="0"/>
              </a:spcBef>
              <a:spcAft>
                <a:spcPts val="0"/>
              </a:spcAft>
              <a:buClr>
                <a:srgbClr val="000000"/>
              </a:buClr>
              <a:buSzPts val="1867"/>
              <a:buFont typeface="Arial"/>
              <a:buNone/>
              <a:defRPr/>
            </a:lvl8pPr>
            <a:lvl9pPr indent="0" lvl="8" marL="0" marR="0" algn="l">
              <a:lnSpc>
                <a:spcPct val="100000"/>
              </a:lnSpc>
              <a:spcBef>
                <a:spcPts val="0"/>
              </a:spcBef>
              <a:spcAft>
                <a:spcPts val="0"/>
              </a:spcAft>
              <a:buClr>
                <a:srgbClr val="000000"/>
              </a:buClr>
              <a:buSzPts val="1867"/>
              <a:buFont typeface="Arial"/>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Layout">
  <p:cSld name="Body Layout">
    <p:spTree>
      <p:nvGrpSpPr>
        <p:cNvPr id="64" name="Shape 64"/>
        <p:cNvGrpSpPr/>
        <p:nvPr/>
      </p:nvGrpSpPr>
      <p:grpSpPr>
        <a:xfrm>
          <a:off x="0" y="0"/>
          <a:ext cx="0" cy="0"/>
          <a:chOff x="0" y="0"/>
          <a:chExt cx="0" cy="0"/>
        </a:xfrm>
      </p:grpSpPr>
      <p:pic>
        <p:nvPicPr>
          <p:cNvPr descr="bottom-curve-fade.png" id="65" name="Google Shape;65;p35"/>
          <p:cNvPicPr preferRelativeResize="0"/>
          <p:nvPr/>
        </p:nvPicPr>
        <p:blipFill rotWithShape="1">
          <a:blip r:embed="rId2">
            <a:alphaModFix/>
          </a:blip>
          <a:srcRect b="0" l="0" r="0" t="0"/>
          <a:stretch/>
        </p:blipFill>
        <p:spPr>
          <a:xfrm>
            <a:off x="0" y="8602663"/>
            <a:ext cx="17340263" cy="1163637"/>
          </a:xfrm>
          <a:prstGeom prst="rect">
            <a:avLst/>
          </a:prstGeom>
          <a:noFill/>
          <a:ln>
            <a:noFill/>
          </a:ln>
        </p:spPr>
      </p:pic>
      <p:cxnSp>
        <p:nvCxnSpPr>
          <p:cNvPr id="66" name="Google Shape;66;p35"/>
          <p:cNvCxnSpPr/>
          <p:nvPr/>
        </p:nvCxnSpPr>
        <p:spPr>
          <a:xfrm>
            <a:off x="0" y="1505744"/>
            <a:ext cx="16858091" cy="0"/>
          </a:xfrm>
          <a:prstGeom prst="straightConnector1">
            <a:avLst/>
          </a:prstGeom>
          <a:noFill/>
          <a:ln cap="flat" cmpd="sng" w="63500">
            <a:solidFill>
              <a:schemeClr val="lt2"/>
            </a:solidFill>
            <a:prstDash val="solid"/>
            <a:round/>
            <a:headEnd len="sm" w="sm" type="none"/>
            <a:tailEnd len="sm" w="sm" type="none"/>
          </a:ln>
        </p:spPr>
      </p:cxnSp>
      <p:sp>
        <p:nvSpPr>
          <p:cNvPr id="67" name="Google Shape;67;p35"/>
          <p:cNvSpPr txBox="1"/>
          <p:nvPr>
            <p:ph type="title"/>
          </p:nvPr>
        </p:nvSpPr>
        <p:spPr>
          <a:xfrm>
            <a:off x="867015" y="0"/>
            <a:ext cx="14563249" cy="1538503"/>
          </a:xfrm>
          <a:prstGeom prst="rect">
            <a:avLst/>
          </a:prstGeom>
          <a:noFill/>
          <a:ln>
            <a:noFill/>
          </a:ln>
        </p:spPr>
        <p:txBody>
          <a:bodyPr anchorCtr="0" anchor="ctr" bIns="50800" lIns="50800" spcFirstLastPara="1" rIns="50800" wrap="square" tIns="50800">
            <a:noAutofit/>
          </a:bodyPr>
          <a:lstStyle>
            <a:lvl1pPr lvl="0" algn="l">
              <a:lnSpc>
                <a:spcPct val="100000"/>
              </a:lnSpc>
              <a:spcBef>
                <a:spcPts val="0"/>
              </a:spcBef>
              <a:spcAft>
                <a:spcPts val="0"/>
              </a:spcAft>
              <a:buSzPts val="1400"/>
              <a:buNone/>
              <a:defRPr sz="36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8" name="Google Shape;68;p35"/>
          <p:cNvSpPr txBox="1"/>
          <p:nvPr>
            <p:ph idx="1" type="body"/>
          </p:nvPr>
        </p:nvSpPr>
        <p:spPr>
          <a:xfrm>
            <a:off x="867013" y="1906406"/>
            <a:ext cx="15606236" cy="6806360"/>
          </a:xfrm>
          <a:prstGeom prst="rect">
            <a:avLst/>
          </a:prstGeom>
          <a:noFill/>
          <a:ln>
            <a:noFill/>
          </a:ln>
        </p:spPr>
        <p:txBody>
          <a:bodyPr anchorCtr="0" anchor="t" bIns="45700" lIns="91425" spcFirstLastPara="1" rIns="91425" wrap="square" tIns="45700">
            <a:noAutofit/>
          </a:bodyPr>
          <a:lstStyle>
            <a:lvl1pPr indent="-377634" lvl="0" marL="457200" algn="l">
              <a:lnSpc>
                <a:spcPct val="100000"/>
              </a:lnSpc>
              <a:spcBef>
                <a:spcPts val="2663"/>
              </a:spcBef>
              <a:spcAft>
                <a:spcPts val="0"/>
              </a:spcAft>
              <a:buClr>
                <a:schemeClr val="lt2"/>
              </a:buClr>
              <a:buSzPts val="2347"/>
              <a:buFont typeface="Open Sans"/>
              <a:buChar char="•"/>
              <a:defRPr sz="3129">
                <a:solidFill>
                  <a:srgbClr val="000000"/>
                </a:solidFill>
              </a:defRPr>
            </a:lvl1pPr>
            <a:lvl2pPr indent="-377634" lvl="1" marL="914400" algn="l">
              <a:lnSpc>
                <a:spcPct val="100000"/>
              </a:lnSpc>
              <a:spcBef>
                <a:spcPts val="2663"/>
              </a:spcBef>
              <a:spcAft>
                <a:spcPts val="0"/>
              </a:spcAft>
              <a:buClr>
                <a:srgbClr val="000000"/>
              </a:buClr>
              <a:buSzPts val="2347"/>
              <a:buFont typeface="Open Sans"/>
              <a:buChar char="•"/>
              <a:defRPr sz="3129">
                <a:solidFill>
                  <a:srgbClr val="000000"/>
                </a:solidFill>
              </a:defRPr>
            </a:lvl2pPr>
            <a:lvl3pPr indent="-377634" lvl="2" marL="1371600" algn="l">
              <a:lnSpc>
                <a:spcPct val="100000"/>
              </a:lnSpc>
              <a:spcBef>
                <a:spcPts val="2663"/>
              </a:spcBef>
              <a:spcAft>
                <a:spcPts val="0"/>
              </a:spcAft>
              <a:buClr>
                <a:srgbClr val="000000"/>
              </a:buClr>
              <a:buSzPts val="2347"/>
              <a:buFont typeface="Open Sans"/>
              <a:buChar char="•"/>
              <a:defRPr sz="3129">
                <a:solidFill>
                  <a:srgbClr val="000000"/>
                </a:solidFill>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9" name="Google Shape;69;p35"/>
          <p:cNvSpPr txBox="1"/>
          <p:nvPr>
            <p:ph idx="11" type="ftr"/>
          </p:nvPr>
        </p:nvSpPr>
        <p:spPr>
          <a:xfrm>
            <a:off x="866775" y="9074150"/>
            <a:ext cx="11515725" cy="5207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22" u="none" cap="none" strike="noStrike">
                <a:solidFill>
                  <a:schemeClr val="dk1"/>
                </a:solidFill>
                <a:latin typeface="Tahoma"/>
                <a:ea typeface="Tahoma"/>
                <a:cs typeface="Tahoma"/>
                <a:sym typeface="Tahom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Layout no footer">
  <p:cSld name="Body Layout no footer">
    <p:spTree>
      <p:nvGrpSpPr>
        <p:cNvPr id="70" name="Shape 70"/>
        <p:cNvGrpSpPr/>
        <p:nvPr/>
      </p:nvGrpSpPr>
      <p:grpSpPr>
        <a:xfrm>
          <a:off x="0" y="0"/>
          <a:ext cx="0" cy="0"/>
          <a:chOff x="0" y="0"/>
          <a:chExt cx="0" cy="0"/>
        </a:xfrm>
      </p:grpSpPr>
      <p:cxnSp>
        <p:nvCxnSpPr>
          <p:cNvPr id="71" name="Google Shape;71;p36"/>
          <p:cNvCxnSpPr/>
          <p:nvPr/>
        </p:nvCxnSpPr>
        <p:spPr>
          <a:xfrm>
            <a:off x="0" y="1505744"/>
            <a:ext cx="16858091" cy="0"/>
          </a:xfrm>
          <a:prstGeom prst="straightConnector1">
            <a:avLst/>
          </a:prstGeom>
          <a:noFill/>
          <a:ln cap="flat" cmpd="sng" w="63500">
            <a:solidFill>
              <a:schemeClr val="lt2"/>
            </a:solidFill>
            <a:prstDash val="solid"/>
            <a:round/>
            <a:headEnd len="sm" w="sm" type="none"/>
            <a:tailEnd len="sm" w="sm" type="none"/>
          </a:ln>
        </p:spPr>
      </p:cxnSp>
      <p:sp>
        <p:nvSpPr>
          <p:cNvPr id="72" name="Google Shape;72;p36"/>
          <p:cNvSpPr txBox="1"/>
          <p:nvPr>
            <p:ph type="title"/>
          </p:nvPr>
        </p:nvSpPr>
        <p:spPr>
          <a:xfrm>
            <a:off x="867016" y="0"/>
            <a:ext cx="14467565" cy="1538503"/>
          </a:xfrm>
          <a:prstGeom prst="rect">
            <a:avLst/>
          </a:prstGeom>
          <a:noFill/>
          <a:ln>
            <a:noFill/>
          </a:ln>
        </p:spPr>
        <p:txBody>
          <a:bodyPr anchorCtr="0" anchor="ctr" bIns="50800" lIns="50800" spcFirstLastPara="1" rIns="50800" wrap="square" tIns="50800">
            <a:noAutofit/>
          </a:bodyPr>
          <a:lstStyle>
            <a:lvl1pPr lvl="0" algn="l">
              <a:lnSpc>
                <a:spcPct val="100000"/>
              </a:lnSpc>
              <a:spcBef>
                <a:spcPts val="0"/>
              </a:spcBef>
              <a:spcAft>
                <a:spcPts val="0"/>
              </a:spcAft>
              <a:buSzPts val="1400"/>
              <a:buNone/>
              <a:defRPr sz="36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73" name="Google Shape;73;p36"/>
          <p:cNvSpPr txBox="1"/>
          <p:nvPr>
            <p:ph idx="1" type="body"/>
          </p:nvPr>
        </p:nvSpPr>
        <p:spPr>
          <a:xfrm>
            <a:off x="867013" y="1906406"/>
            <a:ext cx="15606236" cy="6806360"/>
          </a:xfrm>
          <a:prstGeom prst="rect">
            <a:avLst/>
          </a:prstGeom>
          <a:noFill/>
          <a:ln>
            <a:noFill/>
          </a:ln>
        </p:spPr>
        <p:txBody>
          <a:bodyPr anchorCtr="0" anchor="t" bIns="45700" lIns="91425" spcFirstLastPara="1" rIns="91425" wrap="square" tIns="45700">
            <a:noAutofit/>
          </a:bodyPr>
          <a:lstStyle>
            <a:lvl1pPr indent="-377634" lvl="0" marL="457200" algn="l">
              <a:lnSpc>
                <a:spcPct val="100000"/>
              </a:lnSpc>
              <a:spcBef>
                <a:spcPts val="2663"/>
              </a:spcBef>
              <a:spcAft>
                <a:spcPts val="0"/>
              </a:spcAft>
              <a:buClr>
                <a:schemeClr val="lt2"/>
              </a:buClr>
              <a:buSzPts val="2347"/>
              <a:buFont typeface="Open Sans"/>
              <a:buChar char="•"/>
              <a:defRPr sz="3129">
                <a:solidFill>
                  <a:srgbClr val="000000"/>
                </a:solidFill>
              </a:defRPr>
            </a:lvl1pPr>
            <a:lvl2pPr indent="-377634" lvl="1" marL="914400" algn="l">
              <a:lnSpc>
                <a:spcPct val="100000"/>
              </a:lnSpc>
              <a:spcBef>
                <a:spcPts val="2663"/>
              </a:spcBef>
              <a:spcAft>
                <a:spcPts val="0"/>
              </a:spcAft>
              <a:buClr>
                <a:srgbClr val="000000"/>
              </a:buClr>
              <a:buSzPts val="2347"/>
              <a:buFont typeface="Open Sans"/>
              <a:buChar char="•"/>
              <a:defRPr sz="3129">
                <a:solidFill>
                  <a:srgbClr val="000000"/>
                </a:solidFill>
              </a:defRPr>
            </a:lvl2pPr>
            <a:lvl3pPr indent="-377634" lvl="2" marL="1371600" algn="l">
              <a:lnSpc>
                <a:spcPct val="100000"/>
              </a:lnSpc>
              <a:spcBef>
                <a:spcPts val="2663"/>
              </a:spcBef>
              <a:spcAft>
                <a:spcPts val="0"/>
              </a:spcAft>
              <a:buClr>
                <a:srgbClr val="000000"/>
              </a:buClr>
              <a:buSzPts val="2347"/>
              <a:buFont typeface="Open Sans"/>
              <a:buChar char="•"/>
              <a:defRPr sz="3129">
                <a:solidFill>
                  <a:srgbClr val="000000"/>
                </a:solidFill>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3.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theme" Target="../theme/theme1.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9.png"/><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8"/>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28"/>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28"/>
          <p:cNvPicPr preferRelativeResize="0"/>
          <p:nvPr/>
        </p:nvPicPr>
        <p:blipFill rotWithShape="1">
          <a:blip r:embed="rId1">
            <a:alphaModFix/>
          </a:blip>
          <a:srcRect b="0" l="0" r="0" t="0"/>
          <a:stretch/>
        </p:blipFill>
        <p:spPr>
          <a:xfrm>
            <a:off x="522288" y="8401050"/>
            <a:ext cx="2443162" cy="1071563"/>
          </a:xfrm>
          <a:prstGeom prst="rect">
            <a:avLst/>
          </a:prstGeom>
          <a:noFill/>
          <a:ln>
            <a:noFill/>
          </a:ln>
        </p:spPr>
      </p:pic>
      <p:pic>
        <p:nvPicPr>
          <p:cNvPr descr="pasted-image.pdf" id="9" name="Google Shape;9;p28"/>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10" name="Google Shape;10;p28"/>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28"/>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4" name="Shape 74"/>
        <p:cNvGrpSpPr/>
        <p:nvPr/>
      </p:nvGrpSpPr>
      <p:grpSpPr>
        <a:xfrm>
          <a:off x="0" y="0"/>
          <a:ext cx="0" cy="0"/>
          <a:chOff x="0" y="0"/>
          <a:chExt cx="0" cy="0"/>
        </a:xfrm>
      </p:grpSpPr>
      <p:sp>
        <p:nvSpPr>
          <p:cNvPr id="75" name="Google Shape;75;p11"/>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6" name="Google Shape;76;p11"/>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77" name="Google Shape;77;p11"/>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78" name="Google Shape;78;p11"/>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79" name="Google Shape;79;p11"/>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80" name="Google Shape;80;p11"/>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p30"/>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31" name="Google Shape;131;p30"/>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32" name="Google Shape;132;p30"/>
          <p:cNvPicPr preferRelativeResize="0"/>
          <p:nvPr/>
        </p:nvPicPr>
        <p:blipFill rotWithShape="1">
          <a:blip r:embed="rId1">
            <a:alphaModFix/>
          </a:blip>
          <a:srcRect b="0" l="0" r="0" t="0"/>
          <a:stretch/>
        </p:blipFill>
        <p:spPr>
          <a:xfrm>
            <a:off x="522288" y="8401050"/>
            <a:ext cx="2443162" cy="1065213"/>
          </a:xfrm>
          <a:prstGeom prst="rect">
            <a:avLst/>
          </a:prstGeom>
          <a:noFill/>
          <a:ln>
            <a:noFill/>
          </a:ln>
        </p:spPr>
      </p:pic>
      <p:pic>
        <p:nvPicPr>
          <p:cNvPr descr="pasted-image.pdf" id="133" name="Google Shape;133;p30"/>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134" name="Google Shape;134;p30"/>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35" name="Google Shape;135;p30"/>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66" r:id="rId3"/>
    <p:sldLayoutId id="2147483667" r:id="rId4"/>
    <p:sldLayoutId id="2147483668" r:id="rId5"/>
    <p:sldLayoutId id="2147483669" r:id="rId6"/>
    <p:sldLayoutId id="2147483670"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9" name="Shape 179"/>
        <p:cNvGrpSpPr/>
        <p:nvPr/>
      </p:nvGrpSpPr>
      <p:grpSpPr>
        <a:xfrm>
          <a:off x="0" y="0"/>
          <a:ext cx="0" cy="0"/>
          <a:chOff x="0" y="0"/>
          <a:chExt cx="0" cy="0"/>
        </a:xfrm>
      </p:grpSpPr>
      <p:sp>
        <p:nvSpPr>
          <p:cNvPr id="180" name="Google Shape;180;gd8960dba1a_0_8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81" name="Google Shape;181;gd8960dba1a_0_8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82" name="Google Shape;182;gd8960dba1a_0_84"/>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183" name="Google Shape;183;gd8960dba1a_0_84"/>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84" name="Google Shape;184;gd8960dba1a_0_84"/>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85" name="Google Shape;185;gd8960dba1a_0_8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72" r:id="rId3"/>
    <p:sldLayoutId id="2147483673" r:id="rId4"/>
    <p:sldLayoutId id="2147483674" r:id="rId5"/>
    <p:sldLayoutId id="2147483675" r:id="rId6"/>
    <p:sldLayoutId id="2147483676"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7.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8"/>
          <p:cNvSpPr txBox="1"/>
          <p:nvPr>
            <p:ph type="title"/>
          </p:nvPr>
        </p:nvSpPr>
        <p:spPr>
          <a:xfrm>
            <a:off x="7125551" y="537688"/>
            <a:ext cx="9826017" cy="1587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000" cap="none">
                <a:latin typeface="Open Sans Light"/>
                <a:ea typeface="Open Sans Light"/>
                <a:cs typeface="Open Sans Light"/>
                <a:sym typeface="Open Sans Light"/>
              </a:rPr>
              <a:t>ALOJAMENTO E ASSENTAMENTO</a:t>
            </a:r>
            <a:endParaRPr sz="6000">
              <a:latin typeface="Open Sans Light"/>
              <a:ea typeface="Open Sans Light"/>
              <a:cs typeface="Open Sans Light"/>
              <a:sym typeface="Open Sans Light"/>
            </a:endParaRPr>
          </a:p>
        </p:txBody>
      </p:sp>
      <p:pic>
        <p:nvPicPr>
          <p:cNvPr descr="A picture containing outdoor, sky, building, tree&#10;&#10;Description automatically generated" id="233" name="Google Shape;233;p38"/>
          <p:cNvPicPr preferRelativeResize="0"/>
          <p:nvPr/>
        </p:nvPicPr>
        <p:blipFill rotWithShape="1">
          <a:blip r:embed="rId3">
            <a:alphaModFix/>
          </a:blip>
          <a:srcRect b="16643" l="0" r="0" t="0"/>
          <a:stretch/>
        </p:blipFill>
        <p:spPr>
          <a:xfrm>
            <a:off x="3551238" y="3177925"/>
            <a:ext cx="10236201" cy="5689600"/>
          </a:xfrm>
          <a:prstGeom prst="rect">
            <a:avLst/>
          </a:prstGeom>
          <a:noFill/>
          <a:ln>
            <a:noFill/>
          </a:ln>
        </p:spPr>
      </p:pic>
      <p:sp>
        <p:nvSpPr>
          <p:cNvPr id="234" name="Google Shape;234;p38"/>
          <p:cNvSpPr txBox="1"/>
          <p:nvPr/>
        </p:nvSpPr>
        <p:spPr>
          <a:xfrm>
            <a:off x="8909552" y="8866800"/>
            <a:ext cx="55116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400"/>
              <a:buFont typeface="Arial"/>
              <a:buNone/>
            </a:pPr>
            <a:r>
              <a:rPr b="0" i="0" lang="es-EC" sz="2000" u="none" cap="none" strike="noStrike">
                <a:solidFill>
                  <a:srgbClr val="00B297"/>
                </a:solidFill>
                <a:latin typeface="Arial"/>
                <a:ea typeface="Arial"/>
                <a:cs typeface="Arial"/>
                <a:sym typeface="Arial"/>
              </a:rPr>
              <a:t>Imagem: Federação Luterana Mundial</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3"/>
          <p:cNvSpPr txBox="1"/>
          <p:nvPr>
            <p:ph idx="12" type="sldNum"/>
          </p:nvPr>
        </p:nvSpPr>
        <p:spPr>
          <a:xfrm>
            <a:off x="4105805"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r>
              <a:rPr lang="es-EC"/>
              <a:t>10</a:t>
            </a:r>
            <a:endParaRPr/>
          </a:p>
        </p:txBody>
      </p:sp>
      <p:grpSp>
        <p:nvGrpSpPr>
          <p:cNvPr id="303" name="Google Shape;303;p43"/>
          <p:cNvGrpSpPr/>
          <p:nvPr/>
        </p:nvGrpSpPr>
        <p:grpSpPr>
          <a:xfrm>
            <a:off x="2380300" y="1306650"/>
            <a:ext cx="12937850" cy="6732883"/>
            <a:chOff x="2380300" y="1687650"/>
            <a:chExt cx="12937850" cy="6732883"/>
          </a:xfrm>
        </p:grpSpPr>
        <p:grpSp>
          <p:nvGrpSpPr>
            <p:cNvPr id="304" name="Google Shape;304;p43"/>
            <p:cNvGrpSpPr/>
            <p:nvPr/>
          </p:nvGrpSpPr>
          <p:grpSpPr>
            <a:xfrm>
              <a:off x="9626319" y="7881051"/>
              <a:ext cx="5134687" cy="539482"/>
              <a:chOff x="9486264" y="7296717"/>
              <a:chExt cx="4378995" cy="471900"/>
            </a:xfrm>
          </p:grpSpPr>
          <p:sp>
            <p:nvSpPr>
              <p:cNvPr id="305" name="Google Shape;305;p43"/>
              <p:cNvSpPr txBox="1"/>
              <p:nvPr/>
            </p:nvSpPr>
            <p:spPr>
              <a:xfrm>
                <a:off x="9960459" y="7296717"/>
                <a:ext cx="3904800" cy="471900"/>
              </a:xfrm>
              <a:prstGeom prst="rect">
                <a:avLst/>
              </a:prstGeom>
              <a:solidFill>
                <a:schemeClr val="dk1"/>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Arial"/>
                  <a:buNone/>
                </a:pPr>
                <a:r>
                  <a:rPr b="1" i="0" lang="es-EC" sz="2400" u="none" cap="none" strike="noStrike">
                    <a:solidFill>
                      <a:schemeClr val="lt2"/>
                    </a:solidFill>
                    <a:latin typeface="Open Sans"/>
                    <a:ea typeface="Open Sans"/>
                    <a:cs typeface="Open Sans"/>
                    <a:sym typeface="Open Sans"/>
                  </a:rPr>
                  <a:t>Considerações Gerais</a:t>
                </a:r>
                <a:endParaRPr b="0" i="0" sz="1400" u="none" cap="none" strike="noStrike">
                  <a:solidFill>
                    <a:srgbClr val="000000"/>
                  </a:solidFill>
                  <a:latin typeface="Arial"/>
                  <a:ea typeface="Arial"/>
                  <a:cs typeface="Arial"/>
                  <a:sym typeface="Arial"/>
                </a:endParaRPr>
              </a:p>
            </p:txBody>
          </p:sp>
          <p:cxnSp>
            <p:nvCxnSpPr>
              <p:cNvPr id="306" name="Google Shape;306;p43"/>
              <p:cNvCxnSpPr/>
              <p:nvPr/>
            </p:nvCxnSpPr>
            <p:spPr>
              <a:xfrm>
                <a:off x="9486264" y="7375958"/>
                <a:ext cx="0" cy="379500"/>
              </a:xfrm>
              <a:prstGeom prst="straightConnector1">
                <a:avLst/>
              </a:prstGeom>
              <a:noFill/>
              <a:ln cap="flat" cmpd="sng" w="57150">
                <a:solidFill>
                  <a:srgbClr val="000000"/>
                </a:solidFill>
                <a:prstDash val="solid"/>
                <a:round/>
                <a:headEnd len="sm" w="sm" type="none"/>
                <a:tailEnd len="sm" w="sm" type="none"/>
              </a:ln>
              <a:effectLst>
                <a:outerShdw blurRad="38100" rotWithShape="0" dir="5400000" dist="25400">
                  <a:srgbClr val="000000">
                    <a:alpha val="48627"/>
                  </a:srgbClr>
                </a:outerShdw>
              </a:effectLst>
            </p:spPr>
          </p:cxnSp>
        </p:grpSp>
        <p:sp>
          <p:nvSpPr>
            <p:cNvPr id="307" name="Google Shape;307;p43"/>
            <p:cNvSpPr txBox="1"/>
            <p:nvPr/>
          </p:nvSpPr>
          <p:spPr>
            <a:xfrm>
              <a:off x="2481825" y="7930875"/>
              <a:ext cx="7062600" cy="471900"/>
            </a:xfrm>
            <a:prstGeom prst="rect">
              <a:avLst/>
            </a:prstGeom>
            <a:gradFill>
              <a:gsLst>
                <a:gs pos="0">
                  <a:srgbClr val="773CBE"/>
                </a:gs>
                <a:gs pos="100000">
                  <a:srgbClr val="FFFFFF"/>
                </a:gs>
              </a:gsLst>
              <a:lin ang="0" scaled="0"/>
            </a:gra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2400"/>
                <a:buFont typeface="Arial"/>
                <a:buNone/>
              </a:pPr>
              <a:r>
                <a:rPr b="1" i="0" lang="es-EC" sz="2400" u="none" cap="none" strike="noStrike">
                  <a:solidFill>
                    <a:srgbClr val="FFFFFF"/>
                  </a:solidFill>
                  <a:latin typeface="Open Sans"/>
                  <a:ea typeface="Open Sans"/>
                  <a:cs typeface="Open Sans"/>
                  <a:sym typeface="Open Sans"/>
                </a:rPr>
                <a:t>Abrangente</a:t>
              </a:r>
              <a:r>
                <a:rPr b="1" i="0" lang="es-EC" sz="2400" u="none" cap="none" strike="noStrike">
                  <a:solidFill>
                    <a:srgbClr val="2E1F13"/>
                  </a:solidFill>
                  <a:latin typeface="Open Sans"/>
                  <a:ea typeface="Open Sans"/>
                  <a:cs typeface="Open Sans"/>
                  <a:sym typeface="Open Sans"/>
                </a:rPr>
                <a:t>                 🡪               Detalhado</a:t>
              </a:r>
              <a:endParaRPr b="1" i="0" sz="2400" u="none" cap="none" strike="noStrike">
                <a:solidFill>
                  <a:srgbClr val="2E1F13"/>
                </a:solidFill>
                <a:latin typeface="Open Sans"/>
                <a:ea typeface="Open Sans"/>
                <a:cs typeface="Open Sans"/>
                <a:sym typeface="Open Sans"/>
              </a:endParaRPr>
            </a:p>
          </p:txBody>
        </p:sp>
        <p:pic>
          <p:nvPicPr>
            <p:cNvPr id="308" name="Google Shape;308;p43"/>
            <p:cNvPicPr preferRelativeResize="0"/>
            <p:nvPr/>
          </p:nvPicPr>
          <p:blipFill rotWithShape="1">
            <a:blip r:embed="rId3">
              <a:alphaModFix/>
            </a:blip>
            <a:srcRect b="0" l="0" r="0" t="2171"/>
            <a:stretch/>
          </p:blipFill>
          <p:spPr>
            <a:xfrm>
              <a:off x="2380300" y="1687650"/>
              <a:ext cx="12937850" cy="607850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2"/>
          <p:cNvSpPr txBox="1"/>
          <p:nvPr>
            <p:ph type="title"/>
          </p:nvPr>
        </p:nvSpPr>
        <p:spPr>
          <a:xfrm>
            <a:off x="396000" y="252000"/>
            <a:ext cx="101853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504"/>
              <a:buNone/>
            </a:pPr>
            <a:r>
              <a:rPr lang="es-EC" sz="5800">
                <a:latin typeface="Open Sans"/>
                <a:ea typeface="Open Sans"/>
                <a:cs typeface="Open Sans"/>
                <a:sym typeface="Open Sans"/>
              </a:rPr>
              <a:t>Alojamento e Assentamento Norma 1: Planeamento</a:t>
            </a:r>
            <a:endParaRPr sz="5800">
              <a:latin typeface="Open Sans"/>
              <a:ea typeface="Open Sans"/>
              <a:cs typeface="Open Sans"/>
              <a:sym typeface="Open Sans"/>
            </a:endParaRPr>
          </a:p>
        </p:txBody>
      </p:sp>
      <p:sp>
        <p:nvSpPr>
          <p:cNvPr id="314" name="Google Shape;314;p12"/>
          <p:cNvSpPr txBox="1"/>
          <p:nvPr>
            <p:ph idx="1" type="body"/>
          </p:nvPr>
        </p:nvSpPr>
        <p:spPr>
          <a:xfrm>
            <a:off x="734175" y="3265950"/>
            <a:ext cx="9122100" cy="5801100"/>
          </a:xfrm>
          <a:prstGeom prst="rect">
            <a:avLst/>
          </a:prstGeom>
          <a:noFill/>
          <a:ln>
            <a:noFill/>
          </a:ln>
        </p:spPr>
        <p:txBody>
          <a:bodyPr anchorCtr="0" anchor="t" bIns="50800" lIns="50800" spcFirstLastPara="1" rIns="50800" wrap="square" tIns="50800">
            <a:normAutofit fontScale="70000" lnSpcReduction="20000"/>
          </a:bodyPr>
          <a:lstStyle/>
          <a:p>
            <a:pPr indent="0" lvl="0" marL="0" rtl="0" algn="l">
              <a:lnSpc>
                <a:spcPct val="150000"/>
              </a:lnSpc>
              <a:spcBef>
                <a:spcPts val="0"/>
              </a:spcBef>
              <a:spcAft>
                <a:spcPts val="0"/>
              </a:spcAft>
              <a:buClr>
                <a:srgbClr val="292929"/>
              </a:buClr>
              <a:buSzPct val="87711"/>
              <a:buFont typeface="Open Sans"/>
              <a:buNone/>
            </a:pPr>
            <a:r>
              <a:rPr lang="es-EC" sz="5699"/>
              <a:t>As intervenções de alojamento e assentamento são bem planeadas e coordenadas para contribuir para a segurança e o bem-estar das pessoas afetadas e promover a sua recuperação.</a:t>
            </a:r>
            <a:endParaRPr sz="5699"/>
          </a:p>
          <a:p>
            <a:pPr indent="0" lvl="0" marL="0" rtl="0" algn="l">
              <a:lnSpc>
                <a:spcPct val="100000"/>
              </a:lnSpc>
              <a:spcBef>
                <a:spcPts val="2663"/>
              </a:spcBef>
              <a:spcAft>
                <a:spcPts val="0"/>
              </a:spcAft>
              <a:buClr>
                <a:srgbClr val="292929"/>
              </a:buClr>
              <a:buSzPct val="100000"/>
              <a:buFont typeface="Open Sans"/>
              <a:buNone/>
            </a:pPr>
            <a:r>
              <a:t/>
            </a:r>
            <a:endParaRPr sz="5000"/>
          </a:p>
        </p:txBody>
      </p:sp>
      <p:pic>
        <p:nvPicPr>
          <p:cNvPr descr="A person standing next to a brick wall&#10;&#10;Description automatically generated" id="315" name="Google Shape;315;p12"/>
          <p:cNvPicPr preferRelativeResize="0"/>
          <p:nvPr/>
        </p:nvPicPr>
        <p:blipFill rotWithShape="1">
          <a:blip r:embed="rId3">
            <a:alphaModFix/>
          </a:blip>
          <a:srcRect b="0" l="23877" r="23877" t="0"/>
          <a:stretch/>
        </p:blipFill>
        <p:spPr>
          <a:xfrm>
            <a:off x="10576732" y="-1"/>
            <a:ext cx="6795615" cy="9753601"/>
          </a:xfrm>
          <a:custGeom>
            <a:rect b="b" l="l" r="r" t="t"/>
            <a:pathLst>
              <a:path extrusionOk="0" h="9739418" w="6817852">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noFill/>
          <a:ln>
            <a:noFill/>
          </a:ln>
        </p:spPr>
      </p:pic>
      <p:sp>
        <p:nvSpPr>
          <p:cNvPr id="316" name="Google Shape;316;p12"/>
          <p:cNvSpPr txBox="1"/>
          <p:nvPr/>
        </p:nvSpPr>
        <p:spPr>
          <a:xfrm>
            <a:off x="9923463" y="9199563"/>
            <a:ext cx="4414800" cy="84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B297"/>
              </a:buClr>
              <a:buSzPts val="1500"/>
              <a:buFont typeface="Open Sans"/>
              <a:buNone/>
            </a:pPr>
            <a:r>
              <a:rPr lang="es-EC" sz="2000">
                <a:solidFill>
                  <a:srgbClr val="00B297"/>
                </a:solidFill>
                <a:latin typeface="Open Sans"/>
                <a:ea typeface="Open Sans"/>
                <a:cs typeface="Open Sans"/>
                <a:sym typeface="Open Sans"/>
              </a:rPr>
              <a:t>Informação Luterana Mundial</a:t>
            </a:r>
            <a:endParaRPr b="0" i="0" sz="1400" u="none" cap="none" strike="noStrike">
              <a:solidFill>
                <a:srgbClr val="000000"/>
              </a:solidFill>
              <a:latin typeface="Arial"/>
              <a:ea typeface="Arial"/>
              <a:cs typeface="Arial"/>
              <a:sym typeface="Arial"/>
            </a:endParaRPr>
          </a:p>
        </p:txBody>
      </p:sp>
      <p:sp>
        <p:nvSpPr>
          <p:cNvPr id="317" name="Google Shape;317;p12"/>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13"/>
          <p:cNvSpPr txBox="1"/>
          <p:nvPr>
            <p:ph type="title"/>
          </p:nvPr>
        </p:nvSpPr>
        <p:spPr>
          <a:xfrm>
            <a:off x="396000" y="252000"/>
            <a:ext cx="11174400" cy="29322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Alojamento e Assentamento Norma 2: Localização e </a:t>
            </a:r>
            <a:br>
              <a:rPr lang="es-EC" sz="5800">
                <a:latin typeface="Open Sans"/>
                <a:ea typeface="Open Sans"/>
                <a:cs typeface="Open Sans"/>
                <a:sym typeface="Open Sans"/>
              </a:rPr>
            </a:br>
            <a:r>
              <a:rPr lang="es-EC" sz="5800">
                <a:latin typeface="Open Sans"/>
                <a:ea typeface="Open Sans"/>
                <a:cs typeface="Open Sans"/>
                <a:sym typeface="Open Sans"/>
              </a:rPr>
              <a:t>planeamento do assentamento</a:t>
            </a:r>
            <a:endParaRPr sz="5800">
              <a:latin typeface="Open Sans"/>
              <a:ea typeface="Open Sans"/>
              <a:cs typeface="Open Sans"/>
              <a:sym typeface="Open Sans"/>
            </a:endParaRPr>
          </a:p>
        </p:txBody>
      </p:sp>
      <p:sp>
        <p:nvSpPr>
          <p:cNvPr id="323" name="Google Shape;323;p13"/>
          <p:cNvSpPr txBox="1"/>
          <p:nvPr>
            <p:ph idx="1" type="body"/>
          </p:nvPr>
        </p:nvSpPr>
        <p:spPr>
          <a:xfrm>
            <a:off x="396001" y="4157431"/>
            <a:ext cx="9745200" cy="4775100"/>
          </a:xfrm>
          <a:prstGeom prst="rect">
            <a:avLst/>
          </a:prstGeom>
          <a:noFill/>
          <a:ln>
            <a:noFill/>
          </a:ln>
        </p:spPr>
        <p:txBody>
          <a:bodyPr anchorCtr="0" anchor="t" bIns="50800" lIns="50800" spcFirstLastPara="1" rIns="50800" wrap="square" tIns="50800">
            <a:noAutofit/>
          </a:bodyPr>
          <a:lstStyle/>
          <a:p>
            <a:pPr indent="0" lvl="0" marL="0" rtl="0" algn="l">
              <a:lnSpc>
                <a:spcPct val="130000"/>
              </a:lnSpc>
              <a:spcBef>
                <a:spcPts val="0"/>
              </a:spcBef>
              <a:spcAft>
                <a:spcPts val="0"/>
              </a:spcAft>
              <a:buClr>
                <a:srgbClr val="292929"/>
              </a:buClr>
              <a:buSzPts val="3600"/>
              <a:buFont typeface="Open Sans"/>
              <a:buNone/>
            </a:pPr>
            <a:r>
              <a:rPr lang="es-EC" sz="4050"/>
              <a:t>Os alojamentos e os assentamentos localizam-se em áreas seguras e protegidas que oferecem espaço adequado e acesso a serviços e meios de subsistência essenciais.</a:t>
            </a:r>
            <a:endParaRPr sz="4050"/>
          </a:p>
          <a:p>
            <a:pPr indent="0" lvl="0" marL="0" rtl="0" algn="l">
              <a:lnSpc>
                <a:spcPct val="100000"/>
              </a:lnSpc>
              <a:spcBef>
                <a:spcPts val="2663"/>
              </a:spcBef>
              <a:spcAft>
                <a:spcPts val="0"/>
              </a:spcAft>
              <a:buClr>
                <a:srgbClr val="292929"/>
              </a:buClr>
              <a:buSzPts val="4050"/>
              <a:buFont typeface="Open Sans"/>
              <a:buNone/>
            </a:pPr>
            <a:r>
              <a:t/>
            </a:r>
            <a:endParaRPr sz="5400"/>
          </a:p>
        </p:txBody>
      </p:sp>
      <p:pic>
        <p:nvPicPr>
          <p:cNvPr id="324" name="Google Shape;324;p13"/>
          <p:cNvPicPr preferRelativeResize="0"/>
          <p:nvPr/>
        </p:nvPicPr>
        <p:blipFill rotWithShape="1">
          <a:blip r:embed="rId3">
            <a:alphaModFix/>
          </a:blip>
          <a:srcRect b="0" l="0" r="0" t="0"/>
          <a:stretch/>
        </p:blipFill>
        <p:spPr>
          <a:xfrm>
            <a:off x="11174413" y="0"/>
            <a:ext cx="6426200" cy="9753600"/>
          </a:xfrm>
          <a:prstGeom prst="rect">
            <a:avLst/>
          </a:prstGeom>
          <a:noFill/>
          <a:ln>
            <a:noFill/>
          </a:ln>
        </p:spPr>
      </p:pic>
      <p:sp>
        <p:nvSpPr>
          <p:cNvPr id="325" name="Google Shape;325;p13"/>
          <p:cNvSpPr txBox="1"/>
          <p:nvPr/>
        </p:nvSpPr>
        <p:spPr>
          <a:xfrm>
            <a:off x="8343900" y="9266250"/>
            <a:ext cx="2830500" cy="70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B297"/>
              </a:buClr>
              <a:buSzPts val="1500"/>
              <a:buFont typeface="Open Sans"/>
              <a:buNone/>
            </a:pPr>
            <a:r>
              <a:rPr b="0" i="0" lang="es-EC" sz="2000" u="none" cap="none" strike="noStrike">
                <a:solidFill>
                  <a:srgbClr val="00B297"/>
                </a:solidFill>
                <a:latin typeface="Open Sans"/>
                <a:ea typeface="Open Sans"/>
                <a:cs typeface="Open Sans"/>
                <a:sym typeface="Open Sans"/>
              </a:rPr>
              <a:t>Julien Goldstein/ IFRC</a:t>
            </a:r>
            <a:endParaRPr b="0" i="0" sz="2000" u="none" cap="none" strike="noStrike">
              <a:solidFill>
                <a:srgbClr val="000000"/>
              </a:solidFill>
              <a:latin typeface="Arial"/>
              <a:ea typeface="Arial"/>
              <a:cs typeface="Arial"/>
              <a:sym typeface="Arial"/>
            </a:endParaRPr>
          </a:p>
          <a:p>
            <a:pPr indent="-201098" lvl="0" marL="296348" marR="0" rtl="0" algn="l">
              <a:lnSpc>
                <a:spcPct val="100000"/>
              </a:lnSpc>
              <a:spcBef>
                <a:spcPts val="2667"/>
              </a:spcBef>
              <a:spcAft>
                <a:spcPts val="0"/>
              </a:spcAft>
              <a:buClr>
                <a:srgbClr val="292929"/>
              </a:buClr>
              <a:buSzPts val="1500"/>
              <a:buFont typeface="Open Sans"/>
              <a:buNone/>
            </a:pPr>
            <a:r>
              <a:t/>
            </a:r>
            <a:endParaRPr b="0" i="0" sz="2000" u="none" cap="none" strike="noStrike">
              <a:solidFill>
                <a:srgbClr val="00B297"/>
              </a:solidFill>
              <a:latin typeface="Open Sans"/>
              <a:ea typeface="Open Sans"/>
              <a:cs typeface="Open Sans"/>
              <a:sym typeface="Open Sans"/>
            </a:endParaRPr>
          </a:p>
        </p:txBody>
      </p:sp>
      <p:sp>
        <p:nvSpPr>
          <p:cNvPr id="326" name="Google Shape;326;p13"/>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14"/>
          <p:cNvSpPr txBox="1"/>
          <p:nvPr>
            <p:ph type="title"/>
          </p:nvPr>
        </p:nvSpPr>
        <p:spPr>
          <a:xfrm>
            <a:off x="549275" y="331800"/>
            <a:ext cx="7832700" cy="1005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Indicadores-chave</a:t>
            </a:r>
            <a:endParaRPr>
              <a:latin typeface="Open Sans"/>
              <a:ea typeface="Open Sans"/>
              <a:cs typeface="Open Sans"/>
              <a:sym typeface="Open Sans"/>
            </a:endParaRPr>
          </a:p>
        </p:txBody>
      </p:sp>
      <p:sp>
        <p:nvSpPr>
          <p:cNvPr id="332" name="Google Shape;332;p14"/>
          <p:cNvSpPr txBox="1"/>
          <p:nvPr>
            <p:ph idx="1" type="body"/>
          </p:nvPr>
        </p:nvSpPr>
        <p:spPr>
          <a:xfrm>
            <a:off x="549275" y="1652058"/>
            <a:ext cx="13708500" cy="6754200"/>
          </a:xfrm>
          <a:prstGeom prst="rect">
            <a:avLst/>
          </a:prstGeom>
          <a:noFill/>
          <a:ln>
            <a:noFill/>
          </a:ln>
        </p:spPr>
        <p:txBody>
          <a:bodyPr anchorCtr="0" anchor="t" bIns="50800" lIns="50800" spcFirstLastPara="1" rIns="50800" wrap="square" tIns="50800">
            <a:normAutofit/>
          </a:bodyPr>
          <a:lstStyle/>
          <a:p>
            <a:pPr indent="0" lvl="0" marL="0" rtl="0" algn="l">
              <a:lnSpc>
                <a:spcPct val="90000"/>
              </a:lnSpc>
              <a:spcBef>
                <a:spcPts val="0"/>
              </a:spcBef>
              <a:spcAft>
                <a:spcPts val="0"/>
              </a:spcAft>
              <a:buClr>
                <a:srgbClr val="292929"/>
              </a:buClr>
              <a:buSzPts val="3000"/>
              <a:buFont typeface="Open Sans"/>
              <a:buNone/>
            </a:pPr>
            <a:r>
              <a:rPr b="1" lang="es-EC"/>
              <a:t>Percentagem de locais de assentamento que oferecem área útil suficiente para realizar atividades ao ar livre privadas ou públicas, e apropriadas ao contexto: </a:t>
            </a:r>
            <a:endParaRPr/>
          </a:p>
          <a:p>
            <a:pPr indent="0" lvl="0" marL="0" rtl="0" algn="l">
              <a:lnSpc>
                <a:spcPct val="90000"/>
              </a:lnSpc>
              <a:spcBef>
                <a:spcPts val="0"/>
              </a:spcBef>
              <a:spcAft>
                <a:spcPts val="0"/>
              </a:spcAft>
              <a:buClr>
                <a:srgbClr val="292929"/>
              </a:buClr>
              <a:buSzPts val="3000"/>
              <a:buFont typeface="Open Sans"/>
              <a:buNone/>
            </a:pPr>
            <a:r>
              <a:t/>
            </a:r>
            <a:endParaRPr b="1"/>
          </a:p>
          <a:p>
            <a:pPr indent="0" lvl="0" marL="0" rtl="0" algn="l">
              <a:lnSpc>
                <a:spcPct val="90000"/>
              </a:lnSpc>
              <a:spcBef>
                <a:spcPts val="0"/>
              </a:spcBef>
              <a:spcAft>
                <a:spcPts val="0"/>
              </a:spcAft>
              <a:buClr>
                <a:srgbClr val="292929"/>
              </a:buClr>
              <a:buSzPts val="3000"/>
              <a:buFont typeface="Open Sans"/>
              <a:buNone/>
            </a:pPr>
            <a:r>
              <a:rPr b="1" lang="es-EC"/>
              <a:t>- 45 m2 </a:t>
            </a:r>
            <a:r>
              <a:rPr lang="es-EC"/>
              <a:t>por pessoa em assentamentos do tipo acampamento, incluindo as parcelas familiares</a:t>
            </a:r>
            <a:endParaRPr/>
          </a:p>
          <a:p>
            <a:pPr indent="0" lvl="0" marL="0" rtl="0" algn="l">
              <a:lnSpc>
                <a:spcPct val="90000"/>
              </a:lnSpc>
              <a:spcBef>
                <a:spcPts val="0"/>
              </a:spcBef>
              <a:spcAft>
                <a:spcPts val="0"/>
              </a:spcAft>
              <a:buClr>
                <a:srgbClr val="292929"/>
              </a:buClr>
              <a:buSzPts val="3000"/>
              <a:buFont typeface="Open Sans"/>
              <a:buNone/>
            </a:pPr>
            <a:r>
              <a:t/>
            </a:r>
            <a:endParaRPr b="1"/>
          </a:p>
          <a:p>
            <a:pPr indent="0" lvl="0" marL="0" rtl="0" algn="l">
              <a:lnSpc>
                <a:spcPct val="90000"/>
              </a:lnSpc>
              <a:spcBef>
                <a:spcPts val="0"/>
              </a:spcBef>
              <a:spcAft>
                <a:spcPts val="0"/>
              </a:spcAft>
              <a:buClr>
                <a:srgbClr val="292929"/>
              </a:buClr>
              <a:buSzPts val="3000"/>
              <a:buFont typeface="Open Sans"/>
              <a:buNone/>
            </a:pPr>
            <a:r>
              <a:rPr b="1" lang="es-EC"/>
              <a:t>- 30 m2 </a:t>
            </a:r>
            <a:r>
              <a:rPr lang="es-EC"/>
              <a:t>por pessoa, incluindo as parcelas familiares, onde os serviços comunitários podem ser prestados fora da área planeada do assentamento</a:t>
            </a:r>
            <a:endParaRPr/>
          </a:p>
        </p:txBody>
      </p:sp>
      <p:sp>
        <p:nvSpPr>
          <p:cNvPr id="333" name="Google Shape;333;p14"/>
          <p:cNvSpPr txBox="1"/>
          <p:nvPr/>
        </p:nvSpPr>
        <p:spPr>
          <a:xfrm>
            <a:off x="13639591" y="8721100"/>
            <a:ext cx="3384000" cy="5643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C" sz="3000" u="none" cap="none" strike="noStrike">
                <a:solidFill>
                  <a:srgbClr val="000000"/>
                </a:solidFill>
                <a:latin typeface="Open Sans"/>
                <a:ea typeface="Open Sans"/>
                <a:cs typeface="Open Sans"/>
                <a:sym typeface="Open Sans"/>
              </a:rPr>
              <a:t>(ver página 265)</a:t>
            </a:r>
            <a:endParaRPr b="0" i="0" sz="400" u="none" cap="none" strike="noStrike">
              <a:solidFill>
                <a:srgbClr val="000000"/>
              </a:solidFill>
              <a:latin typeface="Arial"/>
              <a:ea typeface="Arial"/>
              <a:cs typeface="Arial"/>
              <a:sym typeface="Arial"/>
            </a:endParaRPr>
          </a:p>
        </p:txBody>
      </p:sp>
      <p:sp>
        <p:nvSpPr>
          <p:cNvPr id="334" name="Google Shape;334;p14"/>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35" name="Google Shape;335;p14"/>
          <p:cNvPicPr preferRelativeResize="0"/>
          <p:nvPr/>
        </p:nvPicPr>
        <p:blipFill rotWithShape="1">
          <a:blip r:embed="rId3">
            <a:alphaModFix/>
          </a:blip>
          <a:srcRect b="14454" l="15284" r="14107" t="14648"/>
          <a:stretch/>
        </p:blipFill>
        <p:spPr>
          <a:xfrm>
            <a:off x="14510109" y="6362650"/>
            <a:ext cx="1642964" cy="2336221"/>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5"/>
          <p:cNvSpPr txBox="1"/>
          <p:nvPr>
            <p:ph type="title"/>
          </p:nvPr>
        </p:nvSpPr>
        <p:spPr>
          <a:xfrm>
            <a:off x="392113" y="284163"/>
            <a:ext cx="16870362"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C" sz="4700">
                <a:latin typeface="Open Sans"/>
                <a:ea typeface="Open Sans"/>
                <a:cs typeface="Open Sans"/>
                <a:sym typeface="Open Sans"/>
              </a:rPr>
              <a:t>Exemplo: Campo de Refugiados Za'Atari - Jordânia 2017</a:t>
            </a:r>
            <a:endParaRPr sz="4700">
              <a:latin typeface="Open Sans"/>
              <a:ea typeface="Open Sans"/>
              <a:cs typeface="Open Sans"/>
              <a:sym typeface="Open Sans"/>
            </a:endParaRPr>
          </a:p>
        </p:txBody>
      </p:sp>
      <p:sp>
        <p:nvSpPr>
          <p:cNvPr id="341" name="Google Shape;341;p15"/>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42" name="Google Shape;342;p15"/>
          <p:cNvPicPr preferRelativeResize="0"/>
          <p:nvPr/>
        </p:nvPicPr>
        <p:blipFill rotWithShape="1">
          <a:blip r:embed="rId3">
            <a:alphaModFix/>
          </a:blip>
          <a:srcRect b="0" l="0" r="0" t="0"/>
          <a:stretch/>
        </p:blipFill>
        <p:spPr>
          <a:xfrm>
            <a:off x="4667396" y="1414463"/>
            <a:ext cx="12137880" cy="8339137"/>
          </a:xfrm>
          <a:prstGeom prst="rect">
            <a:avLst/>
          </a:prstGeom>
          <a:noFill/>
          <a:ln>
            <a:noFill/>
          </a:ln>
        </p:spPr>
      </p:pic>
      <p:pic>
        <p:nvPicPr>
          <p:cNvPr id="343" name="Google Shape;343;p15"/>
          <p:cNvPicPr preferRelativeResize="0"/>
          <p:nvPr/>
        </p:nvPicPr>
        <p:blipFill rotWithShape="1">
          <a:blip r:embed="rId4">
            <a:alphaModFix/>
          </a:blip>
          <a:srcRect b="0" l="0" r="0" t="0"/>
          <a:stretch/>
        </p:blipFill>
        <p:spPr>
          <a:xfrm>
            <a:off x="593159" y="1111250"/>
            <a:ext cx="3378371" cy="8642350"/>
          </a:xfrm>
          <a:prstGeom prst="rect">
            <a:avLst/>
          </a:prstGeom>
          <a:noFill/>
          <a:ln>
            <a:noFill/>
          </a:ln>
          <a:effectLst>
            <a:outerShdw blurRad="50800" rotWithShape="0" algn="tl" dir="2700000" dist="38100">
              <a:srgbClr val="000000">
                <a:alpha val="40000"/>
              </a:srgbClr>
            </a:outerShdw>
          </a:effectLst>
        </p:spPr>
      </p:pic>
      <p:cxnSp>
        <p:nvCxnSpPr>
          <p:cNvPr id="344" name="Google Shape;344;p15"/>
          <p:cNvCxnSpPr/>
          <p:nvPr/>
        </p:nvCxnSpPr>
        <p:spPr>
          <a:xfrm>
            <a:off x="4422274" y="1111381"/>
            <a:ext cx="1047348" cy="1094924"/>
          </a:xfrm>
          <a:prstGeom prst="straightConnector1">
            <a:avLst/>
          </a:prstGeom>
          <a:no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cxnSp>
      <p:cxnSp>
        <p:nvCxnSpPr>
          <p:cNvPr id="345" name="Google Shape;345;p15"/>
          <p:cNvCxnSpPr/>
          <p:nvPr/>
        </p:nvCxnSpPr>
        <p:spPr>
          <a:xfrm flipH="1" rot="10800000">
            <a:off x="4422274" y="5729682"/>
            <a:ext cx="1031846" cy="4023917"/>
          </a:xfrm>
          <a:prstGeom prst="straightConnector1">
            <a:avLst/>
          </a:prstGeom>
          <a:no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cxnSp>
      <p:sp>
        <p:nvSpPr>
          <p:cNvPr id="346" name="Google Shape;346;p15"/>
          <p:cNvSpPr/>
          <p:nvPr/>
        </p:nvSpPr>
        <p:spPr>
          <a:xfrm>
            <a:off x="292550" y="1812022"/>
            <a:ext cx="4053600" cy="6663000"/>
          </a:xfrm>
          <a:prstGeom prst="roundRect">
            <a:avLst>
              <a:gd fmla="val 16667" name="adj"/>
            </a:avLst>
          </a:prstGeom>
          <a:noFill/>
          <a:ln cap="flat" cmpd="sng" w="76200">
            <a:solidFill>
              <a:srgbClr val="FFC000"/>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6"/>
          <p:cNvSpPr txBox="1"/>
          <p:nvPr>
            <p:ph type="title"/>
          </p:nvPr>
        </p:nvSpPr>
        <p:spPr>
          <a:xfrm>
            <a:off x="396000" y="252000"/>
            <a:ext cx="11288000" cy="2270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Alojamento e Assentamento </a:t>
            </a:r>
            <a:br>
              <a:rPr lang="es-EC" sz="5800">
                <a:latin typeface="Open Sans"/>
                <a:ea typeface="Open Sans"/>
                <a:cs typeface="Open Sans"/>
                <a:sym typeface="Open Sans"/>
              </a:rPr>
            </a:br>
            <a:r>
              <a:rPr lang="es-EC" sz="5800">
                <a:latin typeface="Open Sans"/>
                <a:ea typeface="Open Sans"/>
                <a:cs typeface="Open Sans"/>
                <a:sym typeface="Open Sans"/>
              </a:rPr>
              <a:t>Norma 3: Espaço habitacional</a:t>
            </a:r>
            <a:endParaRPr sz="5800">
              <a:latin typeface="Open Sans"/>
              <a:ea typeface="Open Sans"/>
              <a:cs typeface="Open Sans"/>
              <a:sym typeface="Open Sans"/>
            </a:endParaRPr>
          </a:p>
        </p:txBody>
      </p:sp>
      <p:sp>
        <p:nvSpPr>
          <p:cNvPr id="352" name="Google Shape;352;p16"/>
          <p:cNvSpPr txBox="1"/>
          <p:nvPr>
            <p:ph idx="1" type="body"/>
          </p:nvPr>
        </p:nvSpPr>
        <p:spPr>
          <a:xfrm>
            <a:off x="473950" y="2569890"/>
            <a:ext cx="10452000" cy="5713500"/>
          </a:xfrm>
          <a:prstGeom prst="rect">
            <a:avLst/>
          </a:prstGeom>
          <a:noFill/>
          <a:ln>
            <a:noFill/>
          </a:ln>
        </p:spPr>
        <p:txBody>
          <a:bodyPr anchorCtr="0" anchor="t" bIns="50800" lIns="50800" spcFirstLastPara="1" rIns="50800" wrap="square" tIns="50800">
            <a:normAutofit/>
          </a:bodyPr>
          <a:lstStyle/>
          <a:p>
            <a:pPr indent="0" lvl="0" marL="0" rtl="0" algn="l">
              <a:lnSpc>
                <a:spcPct val="130000"/>
              </a:lnSpc>
              <a:spcBef>
                <a:spcPts val="0"/>
              </a:spcBef>
              <a:spcAft>
                <a:spcPts val="0"/>
              </a:spcAft>
              <a:buClr>
                <a:srgbClr val="292929"/>
              </a:buClr>
              <a:buSzPts val="5400"/>
              <a:buFont typeface="Open Sans"/>
              <a:buNone/>
            </a:pPr>
            <a:r>
              <a:rPr lang="es-EC" sz="4050"/>
              <a:t>As pessoas têm acesso a espaços habitacionais seguros e adequados que permitem que as atividades essenciais domésticas ou de subsistência possam realizar-se com dignidade.</a:t>
            </a:r>
            <a:endParaRPr sz="4050"/>
          </a:p>
        </p:txBody>
      </p:sp>
      <p:sp>
        <p:nvSpPr>
          <p:cNvPr id="353" name="Google Shape;353;p16"/>
          <p:cNvSpPr txBox="1"/>
          <p:nvPr/>
        </p:nvSpPr>
        <p:spPr>
          <a:xfrm>
            <a:off x="10658408" y="7041524"/>
            <a:ext cx="6315000" cy="595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C" sz="3200" u="none" cap="none" strike="noStrike">
                <a:solidFill>
                  <a:srgbClr val="000000"/>
                </a:solidFill>
                <a:latin typeface="Open Sans"/>
                <a:ea typeface="Open Sans"/>
                <a:cs typeface="Open Sans"/>
                <a:sym typeface="Open Sans"/>
              </a:rPr>
              <a:t>(ver página 270)</a:t>
            </a:r>
            <a:endParaRPr b="0" i="0" sz="600" u="none" cap="none" strike="noStrike">
              <a:solidFill>
                <a:srgbClr val="000000"/>
              </a:solidFill>
              <a:latin typeface="Arial"/>
              <a:ea typeface="Arial"/>
              <a:cs typeface="Arial"/>
              <a:sym typeface="Arial"/>
            </a:endParaRPr>
          </a:p>
        </p:txBody>
      </p:sp>
      <p:sp>
        <p:nvSpPr>
          <p:cNvPr id="354" name="Google Shape;354;p16"/>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55" name="Google Shape;355;p16"/>
          <p:cNvPicPr preferRelativeResize="0"/>
          <p:nvPr/>
        </p:nvPicPr>
        <p:blipFill rotWithShape="1">
          <a:blip r:embed="rId3">
            <a:alphaModFix/>
          </a:blip>
          <a:srcRect b="14454" l="15284" r="14107" t="14648"/>
          <a:stretch/>
        </p:blipFill>
        <p:spPr>
          <a:xfrm>
            <a:off x="12624540" y="3551779"/>
            <a:ext cx="2382736" cy="338814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7"/>
          <p:cNvSpPr txBox="1"/>
          <p:nvPr>
            <p:ph type="title"/>
          </p:nvPr>
        </p:nvSpPr>
        <p:spPr>
          <a:xfrm>
            <a:off x="512775" y="140677"/>
            <a:ext cx="7974600" cy="1101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Indicadores-chave</a:t>
            </a:r>
            <a:endParaRPr>
              <a:latin typeface="Open Sans"/>
              <a:ea typeface="Open Sans"/>
              <a:cs typeface="Open Sans"/>
              <a:sym typeface="Open Sans"/>
            </a:endParaRPr>
          </a:p>
        </p:txBody>
      </p:sp>
      <p:sp>
        <p:nvSpPr>
          <p:cNvPr id="361" name="Google Shape;361;p17"/>
          <p:cNvSpPr txBox="1"/>
          <p:nvPr>
            <p:ph idx="1" type="body"/>
          </p:nvPr>
        </p:nvSpPr>
        <p:spPr>
          <a:xfrm>
            <a:off x="535965" y="1422400"/>
            <a:ext cx="13265100" cy="7016700"/>
          </a:xfrm>
          <a:prstGeom prst="rect">
            <a:avLst/>
          </a:prstGeom>
          <a:noFill/>
          <a:ln>
            <a:noFill/>
          </a:ln>
        </p:spPr>
        <p:txBody>
          <a:bodyPr anchorCtr="0" anchor="t" bIns="50800" lIns="50800" spcFirstLastPara="1" rIns="50800" wrap="square" tIns="50800">
            <a:normAutofit/>
          </a:bodyPr>
          <a:lstStyle/>
          <a:p>
            <a:pPr indent="0" lvl="0" marL="0" rtl="0" algn="l">
              <a:lnSpc>
                <a:spcPct val="90000"/>
              </a:lnSpc>
              <a:spcBef>
                <a:spcPts val="0"/>
              </a:spcBef>
              <a:spcAft>
                <a:spcPts val="0"/>
              </a:spcAft>
              <a:buClr>
                <a:srgbClr val="292929"/>
              </a:buClr>
              <a:buSzPts val="3075"/>
              <a:buFont typeface="Open Sans"/>
              <a:buNone/>
            </a:pPr>
            <a:r>
              <a:rPr b="1" lang="es-EC" sz="3700"/>
              <a:t>Percentagem da população afetada com espaço habitacional adequado dentro dos seus alojamentos, </a:t>
            </a:r>
            <a:br>
              <a:rPr b="1" lang="es-EC" sz="3700"/>
            </a:br>
            <a:r>
              <a:rPr b="1" lang="es-EC" sz="3700"/>
              <a:t>e próximo destes, para realizar atividades diárias</a:t>
            </a:r>
            <a:endParaRPr/>
          </a:p>
          <a:p>
            <a:pPr indent="0" lvl="0" marL="0" rtl="0" algn="l">
              <a:lnSpc>
                <a:spcPct val="90000"/>
              </a:lnSpc>
              <a:spcBef>
                <a:spcPts val="0"/>
              </a:spcBef>
              <a:spcAft>
                <a:spcPts val="0"/>
              </a:spcAft>
              <a:buClr>
                <a:srgbClr val="292929"/>
              </a:buClr>
              <a:buSzPts val="3075"/>
              <a:buFont typeface="Open Sans"/>
              <a:buNone/>
            </a:pPr>
            <a:r>
              <a:t/>
            </a:r>
            <a:endParaRPr b="1" sz="3700"/>
          </a:p>
          <a:p>
            <a:pPr indent="0" lvl="0" marL="0" rtl="0" algn="l">
              <a:lnSpc>
                <a:spcPct val="90000"/>
              </a:lnSpc>
              <a:spcBef>
                <a:spcPts val="0"/>
              </a:spcBef>
              <a:spcAft>
                <a:spcPts val="0"/>
              </a:spcAft>
              <a:buClr>
                <a:srgbClr val="292929"/>
              </a:buClr>
              <a:buSzPts val="3075"/>
              <a:buFont typeface="Open Sans"/>
              <a:buNone/>
            </a:pPr>
            <a:r>
              <a:rPr b="1" lang="es-EC" sz="3700"/>
              <a:t>Mínimo de 3,5 m² </a:t>
            </a:r>
            <a:r>
              <a:rPr lang="es-EC" sz="3700"/>
              <a:t>de espaço habitacional por pessoa, excluindo o espaço para cozinhar, área de banho e instalações sanitárias.</a:t>
            </a:r>
            <a:endParaRPr/>
          </a:p>
          <a:p>
            <a:pPr indent="0" lvl="0" marL="0" rtl="0" algn="l">
              <a:lnSpc>
                <a:spcPct val="90000"/>
              </a:lnSpc>
              <a:spcBef>
                <a:spcPts val="0"/>
              </a:spcBef>
              <a:spcAft>
                <a:spcPts val="0"/>
              </a:spcAft>
              <a:buClr>
                <a:srgbClr val="292929"/>
              </a:buClr>
              <a:buSzPts val="3075"/>
              <a:buFont typeface="Open Sans"/>
              <a:buNone/>
            </a:pPr>
            <a:r>
              <a:t/>
            </a:r>
            <a:endParaRPr b="1" sz="3700"/>
          </a:p>
          <a:p>
            <a:pPr indent="0" lvl="0" marL="0" rtl="0" algn="l">
              <a:lnSpc>
                <a:spcPct val="90000"/>
              </a:lnSpc>
              <a:spcBef>
                <a:spcPts val="0"/>
              </a:spcBef>
              <a:spcAft>
                <a:spcPts val="0"/>
              </a:spcAft>
              <a:buClr>
                <a:srgbClr val="292929"/>
              </a:buClr>
              <a:buSzPts val="3075"/>
              <a:buFont typeface="Open Sans"/>
              <a:buNone/>
            </a:pPr>
            <a:r>
              <a:rPr b="1" lang="es-EC" sz="3700"/>
              <a:t>4,5 a 5,5 m² </a:t>
            </a:r>
            <a:r>
              <a:rPr lang="es-EC" sz="3700"/>
              <a:t>de espaço habitacional por pessoa em climas frios ou ambientes urbanos, nos quais estão incluídos espaço interno para cozinhar e instalações de banho e/ou sanitárias.</a:t>
            </a:r>
            <a:endParaRPr/>
          </a:p>
        </p:txBody>
      </p:sp>
      <p:sp>
        <p:nvSpPr>
          <p:cNvPr id="362" name="Google Shape;362;p17"/>
          <p:cNvSpPr txBox="1"/>
          <p:nvPr/>
        </p:nvSpPr>
        <p:spPr>
          <a:xfrm>
            <a:off x="12576045" y="8362875"/>
            <a:ext cx="5159700" cy="595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C" sz="3200" u="none" cap="none" strike="noStrike">
                <a:solidFill>
                  <a:srgbClr val="000000"/>
                </a:solidFill>
                <a:latin typeface="Open Sans"/>
                <a:ea typeface="Open Sans"/>
                <a:cs typeface="Open Sans"/>
                <a:sym typeface="Open Sans"/>
              </a:rPr>
              <a:t>(ver página 270)</a:t>
            </a:r>
            <a:endParaRPr b="0" i="0" sz="600" u="none" cap="none" strike="noStrike">
              <a:solidFill>
                <a:srgbClr val="000000"/>
              </a:solidFill>
              <a:latin typeface="Arial"/>
              <a:ea typeface="Arial"/>
              <a:cs typeface="Arial"/>
              <a:sym typeface="Arial"/>
            </a:endParaRPr>
          </a:p>
        </p:txBody>
      </p:sp>
      <p:sp>
        <p:nvSpPr>
          <p:cNvPr id="363" name="Google Shape;363;p17"/>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64" name="Google Shape;364;p17"/>
          <p:cNvPicPr preferRelativeResize="0"/>
          <p:nvPr/>
        </p:nvPicPr>
        <p:blipFill rotWithShape="1">
          <a:blip r:embed="rId3">
            <a:alphaModFix/>
          </a:blip>
          <a:srcRect b="14454" l="15284" r="14107" t="14648"/>
          <a:stretch/>
        </p:blipFill>
        <p:spPr>
          <a:xfrm>
            <a:off x="13964527" y="4876800"/>
            <a:ext cx="2382736" cy="338814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18"/>
          <p:cNvSpPr txBox="1"/>
          <p:nvPr>
            <p:ph type="title"/>
          </p:nvPr>
        </p:nvSpPr>
        <p:spPr>
          <a:xfrm>
            <a:off x="396875" y="96838"/>
            <a:ext cx="15828963"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Exemplo – Acomodação mínima </a:t>
            </a:r>
            <a:br>
              <a:rPr lang="es-EC">
                <a:latin typeface="Open Sans"/>
                <a:ea typeface="Open Sans"/>
                <a:cs typeface="Open Sans"/>
                <a:sym typeface="Open Sans"/>
              </a:rPr>
            </a:br>
            <a:r>
              <a:rPr lang="es-EC">
                <a:latin typeface="Open Sans"/>
                <a:ea typeface="Open Sans"/>
                <a:cs typeface="Open Sans"/>
                <a:sym typeface="Open Sans"/>
              </a:rPr>
              <a:t>sob um mesmo teto:</a:t>
            </a:r>
            <a:endParaRPr>
              <a:latin typeface="Open Sans"/>
              <a:ea typeface="Open Sans"/>
              <a:cs typeface="Open Sans"/>
              <a:sym typeface="Open Sans"/>
            </a:endParaRPr>
          </a:p>
        </p:txBody>
      </p:sp>
      <p:sp>
        <p:nvSpPr>
          <p:cNvPr id="370" name="Google Shape;370;p18"/>
          <p:cNvSpPr txBox="1"/>
          <p:nvPr>
            <p:ph idx="1" type="body"/>
          </p:nvPr>
        </p:nvSpPr>
        <p:spPr>
          <a:xfrm>
            <a:off x="884238" y="1733550"/>
            <a:ext cx="9166225" cy="62865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292929"/>
              </a:buClr>
              <a:buSzPts val="3300"/>
              <a:buFont typeface="Open Sans"/>
              <a:buNone/>
            </a:pPr>
            <a:r>
              <a:t/>
            </a:r>
            <a:endParaRPr sz="4400"/>
          </a:p>
          <a:p>
            <a:pPr indent="0" lvl="0" marL="0" rtl="0" algn="l">
              <a:lnSpc>
                <a:spcPct val="100000"/>
              </a:lnSpc>
              <a:spcBef>
                <a:spcPts val="1500"/>
              </a:spcBef>
              <a:spcAft>
                <a:spcPts val="0"/>
              </a:spcAft>
              <a:buClr>
                <a:srgbClr val="292929"/>
              </a:buClr>
              <a:buSzPts val="3300"/>
              <a:buFont typeface="Open Sans"/>
              <a:buNone/>
            </a:pPr>
            <a:r>
              <a:rPr lang="es-EC" sz="4400"/>
              <a:t>Uma tenda de 3,5 m² x 5 m² </a:t>
            </a:r>
            <a:br>
              <a:rPr lang="es-EC" sz="4400"/>
            </a:br>
            <a:r>
              <a:rPr lang="es-EC" sz="4400"/>
              <a:t>Área = 17,5 m² </a:t>
            </a:r>
            <a:endParaRPr/>
          </a:p>
          <a:p>
            <a:pPr indent="0" lvl="0" marL="0" rtl="0" algn="l">
              <a:lnSpc>
                <a:spcPct val="100000"/>
              </a:lnSpc>
              <a:spcBef>
                <a:spcPts val="0"/>
              </a:spcBef>
              <a:spcAft>
                <a:spcPts val="0"/>
              </a:spcAft>
              <a:buClr>
                <a:srgbClr val="292929"/>
              </a:buClr>
              <a:buSzPts val="3300"/>
              <a:buFont typeface="Open Sans"/>
              <a:buNone/>
            </a:pPr>
            <a:r>
              <a:t/>
            </a:r>
            <a:endParaRPr sz="4400"/>
          </a:p>
          <a:p>
            <a:pPr indent="0" lvl="0" marL="0" rtl="0" algn="l">
              <a:lnSpc>
                <a:spcPct val="100000"/>
              </a:lnSpc>
              <a:spcBef>
                <a:spcPts val="1500"/>
              </a:spcBef>
              <a:spcAft>
                <a:spcPts val="0"/>
              </a:spcAft>
              <a:buClr>
                <a:srgbClr val="292929"/>
              </a:buClr>
              <a:buSzPts val="3300"/>
              <a:buFont typeface="Open Sans"/>
              <a:buNone/>
            </a:pPr>
            <a:r>
              <a:rPr lang="es-EC" sz="4400"/>
              <a:t>Espaço de acomodação por pessoa = 3,5 m² </a:t>
            </a:r>
            <a:endParaRPr/>
          </a:p>
          <a:p>
            <a:pPr indent="0" lvl="0" marL="0" rtl="0" algn="l">
              <a:lnSpc>
                <a:spcPct val="100000"/>
              </a:lnSpc>
              <a:spcBef>
                <a:spcPts val="1500"/>
              </a:spcBef>
              <a:spcAft>
                <a:spcPts val="0"/>
              </a:spcAft>
              <a:buClr>
                <a:srgbClr val="292929"/>
              </a:buClr>
              <a:buSzPts val="3300"/>
              <a:buFont typeface="Open Sans"/>
              <a:buNone/>
            </a:pPr>
            <a:r>
              <a:rPr lang="es-EC" sz="4400"/>
              <a:t>(para uma família média de 5 pessoas)</a:t>
            </a:r>
            <a:endParaRPr/>
          </a:p>
        </p:txBody>
      </p:sp>
      <p:grpSp>
        <p:nvGrpSpPr>
          <p:cNvPr id="371" name="Google Shape;371;p18"/>
          <p:cNvGrpSpPr/>
          <p:nvPr/>
        </p:nvGrpSpPr>
        <p:grpSpPr>
          <a:xfrm>
            <a:off x="10007600" y="1514475"/>
            <a:ext cx="6465888" cy="7661275"/>
            <a:chOff x="4799914" y="1480513"/>
            <a:chExt cx="3856810" cy="4580562"/>
          </a:xfrm>
        </p:grpSpPr>
        <p:sp>
          <p:nvSpPr>
            <p:cNvPr descr="10%" id="372" name="Google Shape;372;p18"/>
            <p:cNvSpPr/>
            <p:nvPr/>
          </p:nvSpPr>
          <p:spPr>
            <a:xfrm>
              <a:off x="5361152" y="1947863"/>
              <a:ext cx="3295572" cy="3963988"/>
            </a:xfrm>
            <a:prstGeom prst="rect">
              <a:avLst/>
            </a:prstGeom>
            <a:solidFill>
              <a:srgbClr val="F3F3F3"/>
            </a:solid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73" name="Google Shape;373;p18"/>
            <p:cNvSpPr/>
            <p:nvPr/>
          </p:nvSpPr>
          <p:spPr>
            <a:xfrm rot="-5400000">
              <a:off x="4747466" y="3807107"/>
              <a:ext cx="314166" cy="209270"/>
            </a:xfrm>
            <a:prstGeom prst="rect">
              <a:avLst/>
            </a:prstGeom>
            <a:noFill/>
            <a:ln>
              <a:noFill/>
            </a:ln>
          </p:spPr>
          <p:txBody>
            <a:bodyPr anchorCtr="0" anchor="t" bIns="37775" lIns="75575" spcFirstLastPara="1" rIns="75575" wrap="square" tIns="37775">
              <a:spAutoFit/>
            </a:bodyPr>
            <a:lstStyle/>
            <a:p>
              <a:pPr indent="0" lvl="0" marL="0" marR="0" rtl="0" algn="ctr">
                <a:lnSpc>
                  <a:spcPct val="100000"/>
                </a:lnSpc>
                <a:spcBef>
                  <a:spcPts val="0"/>
                </a:spcBef>
                <a:spcAft>
                  <a:spcPts val="0"/>
                </a:spcAft>
                <a:buClr>
                  <a:schemeClr val="lt2"/>
                </a:buClr>
                <a:buSzPts val="1800"/>
                <a:buFont typeface="Tahoma"/>
                <a:buNone/>
              </a:pPr>
              <a:r>
                <a:rPr b="0" i="0" lang="es-EC" sz="1800" u="none" cap="none" strike="noStrike">
                  <a:solidFill>
                    <a:schemeClr val="lt2"/>
                  </a:solidFill>
                  <a:latin typeface="Tahoma"/>
                  <a:ea typeface="Tahoma"/>
                  <a:cs typeface="Tahoma"/>
                  <a:sym typeface="Tahoma"/>
                </a:rPr>
                <a:t>5 M</a:t>
              </a:r>
              <a:endParaRPr b="0" i="0" sz="1800" u="sng" cap="none" strike="noStrike">
                <a:solidFill>
                  <a:schemeClr val="lt2"/>
                </a:solidFill>
                <a:latin typeface="Tahoma"/>
                <a:ea typeface="Tahoma"/>
                <a:cs typeface="Tahoma"/>
                <a:sym typeface="Tahoma"/>
              </a:endParaRPr>
            </a:p>
          </p:txBody>
        </p:sp>
        <p:sp>
          <p:nvSpPr>
            <p:cNvPr id="374" name="Google Shape;374;p18"/>
            <p:cNvSpPr/>
            <p:nvPr/>
          </p:nvSpPr>
          <p:spPr>
            <a:xfrm>
              <a:off x="6796024" y="1480513"/>
              <a:ext cx="472514" cy="209761"/>
            </a:xfrm>
            <a:prstGeom prst="rect">
              <a:avLst/>
            </a:prstGeom>
            <a:noFill/>
            <a:ln>
              <a:noFill/>
            </a:ln>
          </p:spPr>
          <p:txBody>
            <a:bodyPr anchorCtr="0" anchor="t" bIns="37775" lIns="75575" spcFirstLastPara="1" rIns="75575" wrap="square" tIns="37775">
              <a:spAutoFit/>
            </a:bodyPr>
            <a:lstStyle/>
            <a:p>
              <a:pPr indent="0" lvl="0" marL="0" marR="0" rtl="0" algn="ctr">
                <a:lnSpc>
                  <a:spcPct val="100000"/>
                </a:lnSpc>
                <a:spcBef>
                  <a:spcPts val="0"/>
                </a:spcBef>
                <a:spcAft>
                  <a:spcPts val="0"/>
                </a:spcAft>
                <a:buClr>
                  <a:schemeClr val="lt2"/>
                </a:buClr>
                <a:buSzPts val="1800"/>
                <a:buFont typeface="Tahoma"/>
                <a:buNone/>
              </a:pPr>
              <a:r>
                <a:rPr b="0" i="0" lang="es-EC" sz="1800" u="none" cap="none" strike="noStrike">
                  <a:solidFill>
                    <a:schemeClr val="lt2"/>
                  </a:solidFill>
                  <a:latin typeface="Tahoma"/>
                  <a:ea typeface="Tahoma"/>
                  <a:cs typeface="Tahoma"/>
                  <a:sym typeface="Tahoma"/>
                </a:rPr>
                <a:t>3.5 M </a:t>
              </a:r>
              <a:endParaRPr b="0" i="0" sz="1800" u="sng" cap="none" strike="noStrike">
                <a:solidFill>
                  <a:schemeClr val="lt2"/>
                </a:solidFill>
                <a:latin typeface="Tahoma"/>
                <a:ea typeface="Tahoma"/>
                <a:cs typeface="Tahoma"/>
                <a:sym typeface="Tahoma"/>
              </a:endParaRPr>
            </a:p>
          </p:txBody>
        </p:sp>
        <p:sp>
          <p:nvSpPr>
            <p:cNvPr id="375" name="Google Shape;375;p18"/>
            <p:cNvSpPr/>
            <p:nvPr/>
          </p:nvSpPr>
          <p:spPr>
            <a:xfrm>
              <a:off x="5434355" y="2017713"/>
              <a:ext cx="1752567" cy="2260600"/>
            </a:xfrm>
            <a:prstGeom prst="rect">
              <a:avLst/>
            </a:prstGeom>
            <a:no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76" name="Google Shape;376;p18"/>
            <p:cNvSpPr/>
            <p:nvPr/>
          </p:nvSpPr>
          <p:spPr>
            <a:xfrm>
              <a:off x="7271608" y="2017713"/>
              <a:ext cx="841117" cy="1550988"/>
            </a:xfrm>
            <a:prstGeom prst="rect">
              <a:avLst/>
            </a:prstGeom>
            <a:no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77" name="Google Shape;377;p18"/>
            <p:cNvSpPr/>
            <p:nvPr/>
          </p:nvSpPr>
          <p:spPr>
            <a:xfrm>
              <a:off x="7271608" y="3651250"/>
              <a:ext cx="1310478" cy="414338"/>
            </a:xfrm>
            <a:prstGeom prst="rect">
              <a:avLst/>
            </a:prstGeom>
            <a:no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78" name="Google Shape;378;p18"/>
            <p:cNvSpPr/>
            <p:nvPr/>
          </p:nvSpPr>
          <p:spPr>
            <a:xfrm>
              <a:off x="7271608" y="4219575"/>
              <a:ext cx="208126" cy="201613"/>
            </a:xfrm>
            <a:prstGeom prst="ellipse">
              <a:avLst/>
            </a:prstGeom>
            <a:solidFill>
              <a:schemeClr val="dk2"/>
            </a:solidFill>
            <a:ln cap="flat"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79" name="Google Shape;379;p18"/>
            <p:cNvSpPr/>
            <p:nvPr/>
          </p:nvSpPr>
          <p:spPr>
            <a:xfrm>
              <a:off x="7639058" y="4219575"/>
              <a:ext cx="208126" cy="201613"/>
            </a:xfrm>
            <a:prstGeom prst="ellipse">
              <a:avLst/>
            </a:prstGeom>
            <a:solidFill>
              <a:schemeClr val="dk2"/>
            </a:solidFill>
            <a:ln cap="flat"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0" name="Google Shape;380;p18"/>
            <p:cNvSpPr/>
            <p:nvPr/>
          </p:nvSpPr>
          <p:spPr>
            <a:xfrm>
              <a:off x="7933306" y="4219575"/>
              <a:ext cx="208126" cy="201613"/>
            </a:xfrm>
            <a:prstGeom prst="ellipse">
              <a:avLst/>
            </a:prstGeom>
            <a:solidFill>
              <a:schemeClr val="dk2"/>
            </a:solidFill>
            <a:ln cap="flat"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1" name="Google Shape;381;p18"/>
            <p:cNvSpPr/>
            <p:nvPr/>
          </p:nvSpPr>
          <p:spPr>
            <a:xfrm>
              <a:off x="8300757" y="4219575"/>
              <a:ext cx="208126" cy="201613"/>
            </a:xfrm>
            <a:prstGeom prst="ellipse">
              <a:avLst/>
            </a:prstGeom>
            <a:solidFill>
              <a:schemeClr val="dk2"/>
            </a:solidFill>
            <a:ln cap="flat"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2" name="Google Shape;382;p18"/>
            <p:cNvSpPr/>
            <p:nvPr/>
          </p:nvSpPr>
          <p:spPr>
            <a:xfrm>
              <a:off x="7639058" y="5141913"/>
              <a:ext cx="943027" cy="698500"/>
            </a:xfrm>
            <a:prstGeom prst="rect">
              <a:avLst/>
            </a:prstGeom>
            <a:no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3" name="Google Shape;383;p18"/>
            <p:cNvSpPr/>
            <p:nvPr/>
          </p:nvSpPr>
          <p:spPr>
            <a:xfrm>
              <a:off x="7933306" y="4503738"/>
              <a:ext cx="648780" cy="414338"/>
            </a:xfrm>
            <a:prstGeom prst="rect">
              <a:avLst/>
            </a:prstGeom>
            <a:solidFill>
              <a:srgbClr val="DADADA"/>
            </a:solidFill>
            <a:ln cap="flat" cmpd="sng" w="12700">
              <a:solidFill>
                <a:schemeClr val="lt1"/>
              </a:solidFill>
              <a:prstDash val="solid"/>
              <a:miter lim="800000"/>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4" name="Google Shape;384;p18"/>
            <p:cNvSpPr/>
            <p:nvPr/>
          </p:nvSpPr>
          <p:spPr>
            <a:xfrm>
              <a:off x="8154350" y="4575175"/>
              <a:ext cx="281329" cy="271463"/>
            </a:xfrm>
            <a:prstGeom prst="ellipse">
              <a:avLst/>
            </a:prstGeom>
            <a:solidFill>
              <a:schemeClr val="dk2"/>
            </a:solidFill>
            <a:ln cap="flat"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385" name="Google Shape;385;p18"/>
            <p:cNvSpPr/>
            <p:nvPr/>
          </p:nvSpPr>
          <p:spPr>
            <a:xfrm>
              <a:off x="6677371" y="5775325"/>
              <a:ext cx="1435" cy="285750"/>
            </a:xfrm>
            <a:custGeom>
              <a:rect b="b" l="l" r="r" t="t"/>
              <a:pathLst>
                <a:path extrusionOk="0" h="193" w="1">
                  <a:moveTo>
                    <a:pt x="0" y="0"/>
                  </a:moveTo>
                  <a:lnTo>
                    <a:pt x="0" y="192"/>
                  </a:lnTo>
                </a:path>
              </a:pathLst>
            </a:custGeom>
            <a:noFill/>
            <a:ln cap="rnd"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86" name="Google Shape;386;p18"/>
            <p:cNvSpPr/>
            <p:nvPr/>
          </p:nvSpPr>
          <p:spPr>
            <a:xfrm>
              <a:off x="7339069" y="5775325"/>
              <a:ext cx="1435" cy="285750"/>
            </a:xfrm>
            <a:custGeom>
              <a:rect b="b" l="l" r="r" t="t"/>
              <a:pathLst>
                <a:path extrusionOk="0" h="193" w="1">
                  <a:moveTo>
                    <a:pt x="0" y="0"/>
                  </a:moveTo>
                  <a:lnTo>
                    <a:pt x="0" y="192"/>
                  </a:lnTo>
                </a:path>
              </a:pathLst>
            </a:custGeom>
            <a:noFill/>
            <a:ln cap="rnd" cmpd="sng" w="12700">
              <a:solidFill>
                <a:schemeClr val="lt1"/>
              </a:solidFill>
              <a:prstDash val="solid"/>
              <a:round/>
              <a:headEnd len="sm" w="sm" type="none"/>
              <a:tailEnd len="sm" w="sm" type="none"/>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87" name="Google Shape;387;p18"/>
            <p:cNvSpPr/>
            <p:nvPr/>
          </p:nvSpPr>
          <p:spPr>
            <a:xfrm>
              <a:off x="7782464" y="5378647"/>
              <a:ext cx="690300" cy="191700"/>
            </a:xfrm>
            <a:prstGeom prst="rect">
              <a:avLst/>
            </a:prstGeom>
            <a:no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chemeClr val="lt2"/>
                </a:buClr>
                <a:buSzPts val="1600"/>
                <a:buFont typeface="Tahoma"/>
                <a:buNone/>
              </a:pPr>
              <a:r>
                <a:rPr b="0" i="0" lang="es-EC" sz="1600" u="none" cap="none" strike="noStrike">
                  <a:solidFill>
                    <a:schemeClr val="lt2"/>
                  </a:solidFill>
                  <a:latin typeface="Tahoma"/>
                  <a:ea typeface="Tahoma"/>
                  <a:cs typeface="Tahoma"/>
                  <a:sym typeface="Tahoma"/>
                </a:rPr>
                <a:t>Arrumação</a:t>
              </a:r>
              <a:endParaRPr b="0" i="0" sz="1400" u="none" cap="none" strike="noStrike">
                <a:solidFill>
                  <a:srgbClr val="000000"/>
                </a:solidFill>
                <a:latin typeface="Arial"/>
                <a:ea typeface="Arial"/>
                <a:cs typeface="Arial"/>
                <a:sym typeface="Arial"/>
              </a:endParaRPr>
            </a:p>
          </p:txBody>
        </p:sp>
        <p:sp>
          <p:nvSpPr>
            <p:cNvPr id="388" name="Google Shape;388;p18"/>
            <p:cNvSpPr/>
            <p:nvPr/>
          </p:nvSpPr>
          <p:spPr>
            <a:xfrm>
              <a:off x="7052008" y="4540551"/>
              <a:ext cx="871800" cy="337800"/>
            </a:xfrm>
            <a:prstGeom prst="rect">
              <a:avLst/>
            </a:prstGeom>
            <a:noFill/>
            <a:ln>
              <a:noFill/>
            </a:ln>
          </p:spPr>
          <p:txBody>
            <a:bodyPr anchorCtr="0" anchor="t" bIns="37775" lIns="75575" spcFirstLastPara="1" rIns="75575" wrap="square" tIns="37775">
              <a:spAutoFit/>
            </a:bodyPr>
            <a:lstStyle/>
            <a:p>
              <a:pPr indent="0" lvl="0" marL="0" marR="0" rtl="0" algn="r">
                <a:lnSpc>
                  <a:spcPct val="100000"/>
                </a:lnSpc>
                <a:spcBef>
                  <a:spcPts val="0"/>
                </a:spcBef>
                <a:spcAft>
                  <a:spcPts val="0"/>
                </a:spcAft>
                <a:buClr>
                  <a:schemeClr val="lt2"/>
                </a:buClr>
                <a:buSzPts val="1600"/>
                <a:buFont typeface="Tahoma"/>
                <a:buNone/>
              </a:pPr>
              <a:r>
                <a:rPr b="0" i="0" lang="es-EC" sz="1600" u="none" cap="none" strike="noStrike">
                  <a:solidFill>
                    <a:schemeClr val="lt2"/>
                  </a:solidFill>
                  <a:latin typeface="Tahoma"/>
                  <a:ea typeface="Tahoma"/>
                  <a:cs typeface="Tahoma"/>
                  <a:sym typeface="Tahoma"/>
                </a:rPr>
                <a:t>Cozinhar/</a:t>
              </a:r>
              <a:br>
                <a:rPr b="0" i="0" lang="es-EC" sz="1600" u="none" cap="none" strike="noStrike">
                  <a:solidFill>
                    <a:schemeClr val="lt2"/>
                  </a:solidFill>
                  <a:latin typeface="Tahoma"/>
                  <a:ea typeface="Tahoma"/>
                  <a:cs typeface="Tahoma"/>
                  <a:sym typeface="Tahoma"/>
                </a:rPr>
              </a:br>
              <a:r>
                <a:rPr b="0" i="0" lang="es-EC" sz="1600" u="none" cap="none" strike="noStrike">
                  <a:solidFill>
                    <a:schemeClr val="lt2"/>
                  </a:solidFill>
                  <a:latin typeface="Tahoma"/>
                  <a:ea typeface="Tahoma"/>
                  <a:cs typeface="Tahoma"/>
                  <a:sym typeface="Tahoma"/>
                </a:rPr>
                <a:t>Aquecimento</a:t>
              </a:r>
              <a:endParaRPr b="0" i="0" sz="1400" u="none" cap="none" strike="noStrike">
                <a:solidFill>
                  <a:srgbClr val="000000"/>
                </a:solidFill>
                <a:latin typeface="Arial"/>
                <a:ea typeface="Arial"/>
                <a:cs typeface="Arial"/>
                <a:sym typeface="Arial"/>
              </a:endParaRPr>
            </a:p>
          </p:txBody>
        </p:sp>
        <p:grpSp>
          <p:nvGrpSpPr>
            <p:cNvPr id="389" name="Google Shape;389;p18"/>
            <p:cNvGrpSpPr/>
            <p:nvPr/>
          </p:nvGrpSpPr>
          <p:grpSpPr>
            <a:xfrm>
              <a:off x="5504687" y="2178050"/>
              <a:ext cx="574141" cy="1824038"/>
              <a:chOff x="1210" y="1540"/>
              <a:chExt cx="375" cy="1232"/>
            </a:xfrm>
          </p:grpSpPr>
          <p:sp>
            <p:nvSpPr>
              <p:cNvPr id="390" name="Google Shape;390;p18"/>
              <p:cNvSpPr/>
              <p:nvPr/>
            </p:nvSpPr>
            <p:spPr>
              <a:xfrm>
                <a:off x="1210" y="1774"/>
                <a:ext cx="375" cy="998"/>
              </a:xfrm>
              <a:custGeom>
                <a:rect b="b" l="l" r="r" t="t"/>
                <a:pathLst>
                  <a:path extrusionOk="0" h="999" w="375">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1" name="Google Shape;391;p18"/>
              <p:cNvSpPr/>
              <p:nvPr/>
            </p:nvSpPr>
            <p:spPr>
              <a:xfrm>
                <a:off x="1315" y="1540"/>
                <a:ext cx="152" cy="193"/>
              </a:xfrm>
              <a:prstGeom prst="ellipse">
                <a:avLst/>
              </a:pr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grpSp>
        <p:grpSp>
          <p:nvGrpSpPr>
            <p:cNvPr id="392" name="Google Shape;392;p18"/>
            <p:cNvGrpSpPr/>
            <p:nvPr/>
          </p:nvGrpSpPr>
          <p:grpSpPr>
            <a:xfrm>
              <a:off x="6361594" y="2178050"/>
              <a:ext cx="690405" cy="1820863"/>
              <a:chOff x="1761" y="1540"/>
              <a:chExt cx="448" cy="1230"/>
            </a:xfrm>
          </p:grpSpPr>
          <p:sp>
            <p:nvSpPr>
              <p:cNvPr id="393" name="Google Shape;393;p18"/>
              <p:cNvSpPr/>
              <p:nvPr/>
            </p:nvSpPr>
            <p:spPr>
              <a:xfrm>
                <a:off x="1761" y="1774"/>
                <a:ext cx="448" cy="996"/>
              </a:xfrm>
              <a:custGeom>
                <a:rect b="b" l="l" r="r" t="t"/>
                <a:pathLst>
                  <a:path extrusionOk="0" h="997" w="450">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4" name="Google Shape;394;p18"/>
              <p:cNvSpPr/>
              <p:nvPr/>
            </p:nvSpPr>
            <p:spPr>
              <a:xfrm>
                <a:off x="1914" y="1540"/>
                <a:ext cx="152" cy="193"/>
              </a:xfrm>
              <a:prstGeom prst="ellipse">
                <a:avLst/>
              </a:pr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grpSp>
        <p:grpSp>
          <p:nvGrpSpPr>
            <p:cNvPr id="395" name="Google Shape;395;p18"/>
            <p:cNvGrpSpPr/>
            <p:nvPr/>
          </p:nvGrpSpPr>
          <p:grpSpPr>
            <a:xfrm>
              <a:off x="5770228" y="4994275"/>
              <a:ext cx="1125317" cy="514350"/>
              <a:chOff x="4501" y="1117"/>
              <a:chExt cx="784" cy="324"/>
            </a:xfrm>
          </p:grpSpPr>
          <p:sp>
            <p:nvSpPr>
              <p:cNvPr id="396" name="Google Shape;396;p18"/>
              <p:cNvSpPr/>
              <p:nvPr/>
            </p:nvSpPr>
            <p:spPr>
              <a:xfrm>
                <a:off x="4501" y="1117"/>
                <a:ext cx="636" cy="324"/>
              </a:xfrm>
              <a:custGeom>
                <a:rect b="b" l="l" r="r" t="t"/>
                <a:pathLst>
                  <a:path extrusionOk="0" h="348" w="596">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7" name="Google Shape;397;p18"/>
              <p:cNvSpPr/>
              <p:nvPr/>
            </p:nvSpPr>
            <p:spPr>
              <a:xfrm>
                <a:off x="5163" y="1208"/>
                <a:ext cx="122" cy="131"/>
              </a:xfrm>
              <a:prstGeom prst="ellipse">
                <a:avLst/>
              </a:pr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grpSp>
        <p:sp>
          <p:nvSpPr>
            <p:cNvPr id="398" name="Google Shape;398;p18"/>
            <p:cNvSpPr/>
            <p:nvPr/>
          </p:nvSpPr>
          <p:spPr>
            <a:xfrm>
              <a:off x="5754439" y="4308475"/>
              <a:ext cx="911450" cy="619125"/>
            </a:xfrm>
            <a:custGeom>
              <a:rect b="b" l="l" r="r" t="t"/>
              <a:pathLst>
                <a:path extrusionOk="0" h="418" w="595">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9" name="Google Shape;399;p18"/>
            <p:cNvSpPr/>
            <p:nvPr/>
          </p:nvSpPr>
          <p:spPr>
            <a:xfrm>
              <a:off x="6665889" y="4537075"/>
              <a:ext cx="175113" cy="207963"/>
            </a:xfrm>
            <a:prstGeom prst="ellipse">
              <a:avLst/>
            </a:pr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400" name="Google Shape;400;p18"/>
            <p:cNvSpPr/>
            <p:nvPr/>
          </p:nvSpPr>
          <p:spPr>
            <a:xfrm>
              <a:off x="7566991" y="3762301"/>
              <a:ext cx="719700" cy="191700"/>
            </a:xfrm>
            <a:prstGeom prst="rect">
              <a:avLst/>
            </a:prstGeom>
            <a:no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chemeClr val="lt2"/>
                </a:buClr>
                <a:buSzPts val="1600"/>
                <a:buFont typeface="Tahoma"/>
                <a:buNone/>
              </a:pPr>
              <a:r>
                <a:rPr b="0" i="0" lang="es-EC" sz="1600" u="none" cap="none" strike="noStrike">
                  <a:solidFill>
                    <a:schemeClr val="lt2"/>
                  </a:solidFill>
                  <a:latin typeface="Tahoma"/>
                  <a:ea typeface="Tahoma"/>
                  <a:cs typeface="Tahoma"/>
                  <a:sym typeface="Tahoma"/>
                </a:rPr>
                <a:t>Arrumação</a:t>
              </a:r>
              <a:endParaRPr b="0" i="0" sz="1400" u="none" cap="none" strike="noStrike">
                <a:solidFill>
                  <a:srgbClr val="000000"/>
                </a:solidFill>
                <a:latin typeface="Arial"/>
                <a:ea typeface="Arial"/>
                <a:cs typeface="Arial"/>
                <a:sym typeface="Arial"/>
              </a:endParaRPr>
            </a:p>
          </p:txBody>
        </p:sp>
        <p:grpSp>
          <p:nvGrpSpPr>
            <p:cNvPr id="401" name="Google Shape;401;p18"/>
            <p:cNvGrpSpPr/>
            <p:nvPr/>
          </p:nvGrpSpPr>
          <p:grpSpPr>
            <a:xfrm rot="-5727114">
              <a:off x="7170554" y="2594612"/>
              <a:ext cx="1060450" cy="551176"/>
              <a:chOff x="4512" y="1114"/>
              <a:chExt cx="782" cy="323"/>
            </a:xfrm>
          </p:grpSpPr>
          <p:sp>
            <p:nvSpPr>
              <p:cNvPr id="402" name="Google Shape;402;p18"/>
              <p:cNvSpPr/>
              <p:nvPr/>
            </p:nvSpPr>
            <p:spPr>
              <a:xfrm>
                <a:off x="4512" y="1114"/>
                <a:ext cx="637" cy="323"/>
              </a:xfrm>
              <a:custGeom>
                <a:rect b="b" l="l" r="r" t="t"/>
                <a:pathLst>
                  <a:path extrusionOk="0" h="348" w="596">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3" name="Google Shape;403;p18"/>
              <p:cNvSpPr/>
              <p:nvPr/>
            </p:nvSpPr>
            <p:spPr>
              <a:xfrm>
                <a:off x="5172" y="1209"/>
                <a:ext cx="122" cy="131"/>
              </a:xfrm>
              <a:prstGeom prst="ellipse">
                <a:avLst/>
              </a:prstGeom>
              <a:solidFill>
                <a:srgbClr val="000000"/>
              </a:solidFill>
              <a:ln>
                <a:noFill/>
              </a:ln>
            </p:spPr>
            <p:txBody>
              <a:bodyPr anchorCtr="0" anchor="t" bIns="37775" lIns="75575" spcFirstLastPara="1" rIns="75575" wrap="square" tIns="37775">
                <a:sp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grpSp>
        <p:cxnSp>
          <p:nvCxnSpPr>
            <p:cNvPr id="404" name="Google Shape;404;p18"/>
            <p:cNvCxnSpPr/>
            <p:nvPr/>
          </p:nvCxnSpPr>
          <p:spPr>
            <a:xfrm>
              <a:off x="5361439" y="1824103"/>
              <a:ext cx="3295285" cy="0"/>
            </a:xfrm>
            <a:prstGeom prst="straightConnector1">
              <a:avLst/>
            </a:prstGeom>
            <a:noFill/>
            <a:ln cap="flat" cmpd="sng" w="12700">
              <a:solidFill>
                <a:schemeClr val="lt2"/>
              </a:solidFill>
              <a:prstDash val="solid"/>
              <a:round/>
              <a:headEnd len="med" w="med" type="triangle"/>
              <a:tailEnd len="med" w="med" type="triangle"/>
            </a:ln>
          </p:spPr>
        </p:cxnSp>
        <p:cxnSp>
          <p:nvCxnSpPr>
            <p:cNvPr id="405" name="Google Shape;405;p18"/>
            <p:cNvCxnSpPr/>
            <p:nvPr/>
          </p:nvCxnSpPr>
          <p:spPr>
            <a:xfrm rot="10800000">
              <a:off x="5252542" y="1967423"/>
              <a:ext cx="0" cy="3944636"/>
            </a:xfrm>
            <a:prstGeom prst="straightConnector1">
              <a:avLst/>
            </a:prstGeom>
            <a:noFill/>
            <a:ln cap="flat" cmpd="sng" w="12700">
              <a:solidFill>
                <a:schemeClr val="lt2"/>
              </a:solidFill>
              <a:prstDash val="solid"/>
              <a:round/>
              <a:headEnd len="med" w="med" type="triangle"/>
              <a:tailEnd len="med" w="med" type="triangle"/>
            </a:ln>
          </p:spPr>
        </p:cxnSp>
      </p:grpSp>
      <p:sp>
        <p:nvSpPr>
          <p:cNvPr id="406" name="Google Shape;406;p18"/>
          <p:cNvSpPr/>
          <p:nvPr/>
        </p:nvSpPr>
        <p:spPr>
          <a:xfrm>
            <a:off x="3101138" y="5457324"/>
            <a:ext cx="2337000" cy="761700"/>
          </a:xfrm>
          <a:prstGeom prst="ellipse">
            <a:avLst/>
          </a:prstGeom>
          <a:noFill/>
          <a:ln cap="flat" cmpd="sng" w="381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292929"/>
              </a:buClr>
              <a:buSzPts val="1800"/>
              <a:buFont typeface="Open Sans"/>
              <a:buNone/>
            </a:pPr>
            <a:r>
              <a:t/>
            </a:r>
            <a:endParaRPr b="0" i="0" sz="1800" u="none" cap="none" strike="noStrike">
              <a:solidFill>
                <a:srgbClr val="CCECFF"/>
              </a:solidFill>
              <a:latin typeface="Helvetica Neue"/>
              <a:ea typeface="Helvetica Neue"/>
              <a:cs typeface="Helvetica Neue"/>
              <a:sym typeface="Helvetica Neue"/>
            </a:endParaRPr>
          </a:p>
        </p:txBody>
      </p:sp>
      <p:sp>
        <p:nvSpPr>
          <p:cNvPr id="407" name="Google Shape;407;p18"/>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20"/>
          <p:cNvSpPr txBox="1"/>
          <p:nvPr>
            <p:ph type="title"/>
          </p:nvPr>
        </p:nvSpPr>
        <p:spPr>
          <a:xfrm>
            <a:off x="396000" y="252000"/>
            <a:ext cx="16671299" cy="1866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Alojamento e Assentamento  </a:t>
            </a:r>
            <a:br>
              <a:rPr lang="es-EC">
                <a:latin typeface="Open Sans"/>
                <a:ea typeface="Open Sans"/>
                <a:cs typeface="Open Sans"/>
                <a:sym typeface="Open Sans"/>
              </a:rPr>
            </a:br>
            <a:r>
              <a:rPr lang="es-EC">
                <a:latin typeface="Open Sans"/>
                <a:ea typeface="Open Sans"/>
                <a:cs typeface="Open Sans"/>
                <a:sym typeface="Open Sans"/>
              </a:rPr>
              <a:t>Norma 5: Assistência técnica</a:t>
            </a:r>
            <a:endParaRPr>
              <a:latin typeface="Open Sans"/>
              <a:ea typeface="Open Sans"/>
              <a:cs typeface="Open Sans"/>
              <a:sym typeface="Open Sans"/>
            </a:endParaRPr>
          </a:p>
        </p:txBody>
      </p:sp>
      <p:sp>
        <p:nvSpPr>
          <p:cNvPr id="413" name="Google Shape;413;p20"/>
          <p:cNvSpPr txBox="1"/>
          <p:nvPr>
            <p:ph idx="1" type="body"/>
          </p:nvPr>
        </p:nvSpPr>
        <p:spPr>
          <a:xfrm>
            <a:off x="1689190" y="2561912"/>
            <a:ext cx="13042809" cy="156982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000"/>
              <a:buFont typeface="Open Sans"/>
              <a:buNone/>
            </a:pPr>
            <a:r>
              <a:rPr lang="es-EC"/>
              <a:t>As pessoas têm acesso a assistência técnica adequada em tempo útil.</a:t>
            </a:r>
            <a:endParaRPr/>
          </a:p>
        </p:txBody>
      </p:sp>
      <p:pic>
        <p:nvPicPr>
          <p:cNvPr descr="A picture containing person, outdoor, tree, boy&#10;&#10;Description automatically generated" id="414" name="Google Shape;414;p20"/>
          <p:cNvPicPr preferRelativeResize="0"/>
          <p:nvPr/>
        </p:nvPicPr>
        <p:blipFill rotWithShape="1">
          <a:blip r:embed="rId3">
            <a:alphaModFix/>
          </a:blip>
          <a:srcRect b="31963" l="0" r="0" t="0"/>
          <a:stretch/>
        </p:blipFill>
        <p:spPr>
          <a:xfrm>
            <a:off x="5200224" y="4243750"/>
            <a:ext cx="12140050" cy="5509850"/>
          </a:xfrm>
          <a:prstGeom prst="rect">
            <a:avLst/>
          </a:prstGeom>
          <a:noFill/>
          <a:ln>
            <a:noFill/>
          </a:ln>
        </p:spPr>
      </p:pic>
      <p:sp>
        <p:nvSpPr>
          <p:cNvPr id="415" name="Google Shape;415;p20"/>
          <p:cNvSpPr txBox="1"/>
          <p:nvPr/>
        </p:nvSpPr>
        <p:spPr>
          <a:xfrm>
            <a:off x="13240350" y="3757102"/>
            <a:ext cx="43461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Arial"/>
              <a:buNone/>
            </a:pPr>
            <a:r>
              <a:rPr lang="es-EC" sz="2000">
                <a:solidFill>
                  <a:srgbClr val="00B297"/>
                </a:solidFill>
                <a:latin typeface="Open Sans"/>
                <a:ea typeface="Open Sans"/>
                <a:cs typeface="Open Sans"/>
                <a:sym typeface="Open Sans"/>
              </a:rPr>
              <a:t>Informação Luterana Mundial</a:t>
            </a:r>
            <a:r>
              <a:rPr b="0" i="0" lang="es-EC" sz="2000" u="none" cap="none" strike="noStrike">
                <a:solidFill>
                  <a:srgbClr val="00B297"/>
                </a:solidFill>
                <a:latin typeface="Open Sans"/>
                <a:ea typeface="Open Sans"/>
                <a:cs typeface="Open Sans"/>
                <a:sym typeface="Open Sans"/>
              </a:rPr>
              <a:t> </a:t>
            </a:r>
            <a:endParaRPr b="0" i="0" sz="2000" u="none" cap="none" strike="noStrike">
              <a:solidFill>
                <a:srgbClr val="00B297"/>
              </a:solidFill>
              <a:latin typeface="Open Sans"/>
              <a:ea typeface="Open Sans"/>
              <a:cs typeface="Open Sans"/>
              <a:sym typeface="Open Sans"/>
            </a:endParaRPr>
          </a:p>
        </p:txBody>
      </p:sp>
      <p:sp>
        <p:nvSpPr>
          <p:cNvPr id="416" name="Google Shape;416;p20"/>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3"/>
          <p:cNvSpPr txBox="1"/>
          <p:nvPr>
            <p:ph type="title"/>
          </p:nvPr>
        </p:nvSpPr>
        <p:spPr>
          <a:xfrm>
            <a:off x="349250" y="276225"/>
            <a:ext cx="6862763" cy="21590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Lembre-se do provérbio:</a:t>
            </a:r>
            <a:endParaRPr>
              <a:latin typeface="Open Sans"/>
              <a:ea typeface="Open Sans"/>
              <a:cs typeface="Open Sans"/>
              <a:sym typeface="Open Sans"/>
            </a:endParaRPr>
          </a:p>
        </p:txBody>
      </p:sp>
      <p:sp>
        <p:nvSpPr>
          <p:cNvPr id="422" name="Google Shape;422;p23"/>
          <p:cNvSpPr txBox="1"/>
          <p:nvPr>
            <p:ph idx="1" type="body"/>
          </p:nvPr>
        </p:nvSpPr>
        <p:spPr>
          <a:xfrm>
            <a:off x="349250" y="3349827"/>
            <a:ext cx="6381300" cy="3460800"/>
          </a:xfrm>
          <a:prstGeom prst="rect">
            <a:avLst/>
          </a:prstGeom>
          <a:noFill/>
          <a:ln>
            <a:noFill/>
          </a:ln>
        </p:spPr>
        <p:txBody>
          <a:bodyPr anchorCtr="0" anchor="t" bIns="50800" lIns="50800" spcFirstLastPara="1" rIns="50800" wrap="square" tIns="50800">
            <a:noAutofit/>
          </a:bodyPr>
          <a:lstStyle/>
          <a:p>
            <a:pPr indent="0" lvl="0" marL="0" rtl="0" algn="ctr">
              <a:lnSpc>
                <a:spcPct val="100000"/>
              </a:lnSpc>
              <a:spcBef>
                <a:spcPts val="0"/>
              </a:spcBef>
              <a:spcAft>
                <a:spcPts val="0"/>
              </a:spcAft>
              <a:buClr>
                <a:srgbClr val="292929"/>
              </a:buClr>
              <a:buSzPts val="3600"/>
              <a:buFont typeface="Open Sans"/>
              <a:buNone/>
            </a:pPr>
            <a:r>
              <a:rPr i="1" lang="es-EC" sz="4800"/>
              <a:t>“Não há nada mais permanente do que uma solução temporária”</a:t>
            </a:r>
            <a:endParaRPr i="1" sz="4800"/>
          </a:p>
          <a:p>
            <a:pPr indent="0" lvl="0" marL="0" rtl="0" algn="ctr">
              <a:lnSpc>
                <a:spcPct val="100000"/>
              </a:lnSpc>
              <a:spcBef>
                <a:spcPts val="0"/>
              </a:spcBef>
              <a:spcAft>
                <a:spcPts val="0"/>
              </a:spcAft>
              <a:buClr>
                <a:srgbClr val="292929"/>
              </a:buClr>
              <a:buSzPts val="3600"/>
              <a:buFont typeface="Open Sans"/>
              <a:buNone/>
            </a:pPr>
            <a:r>
              <a:t/>
            </a:r>
            <a:endParaRPr sz="4800"/>
          </a:p>
        </p:txBody>
      </p:sp>
      <p:pic>
        <p:nvPicPr>
          <p:cNvPr descr="A group of people standing next to a stone wall&#10;&#10;Description automatically generated" id="423" name="Google Shape;423;p23"/>
          <p:cNvPicPr preferRelativeResize="0"/>
          <p:nvPr/>
        </p:nvPicPr>
        <p:blipFill rotWithShape="1">
          <a:blip r:embed="rId3">
            <a:alphaModFix/>
          </a:blip>
          <a:srcRect b="0" l="18976" r="12111" t="0"/>
          <a:stretch/>
        </p:blipFill>
        <p:spPr>
          <a:xfrm>
            <a:off x="7212013" y="-26988"/>
            <a:ext cx="10128250" cy="9798051"/>
          </a:xfrm>
          <a:prstGeom prst="rect">
            <a:avLst/>
          </a:prstGeom>
          <a:noFill/>
          <a:ln>
            <a:noFill/>
          </a:ln>
        </p:spPr>
      </p:pic>
      <p:sp>
        <p:nvSpPr>
          <p:cNvPr id="424" name="Google Shape;424;p23"/>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425" name="Google Shape;425;p23"/>
          <p:cNvSpPr txBox="1"/>
          <p:nvPr/>
        </p:nvSpPr>
        <p:spPr>
          <a:xfrm>
            <a:off x="4318400" y="8927750"/>
            <a:ext cx="2754600" cy="718200"/>
          </a:xfrm>
          <a:prstGeom prst="rect">
            <a:avLst/>
          </a:prstGeom>
          <a:noFill/>
          <a:ln>
            <a:noFill/>
          </a:ln>
        </p:spPr>
        <p:txBody>
          <a:bodyPr anchorCtr="0" anchor="ctr" bIns="50800" lIns="50800" spcFirstLastPara="1" rIns="50800" wrap="square" tIns="50800">
            <a:spAutoFit/>
          </a:bodyPr>
          <a:lstStyle/>
          <a:p>
            <a:pPr indent="0" lvl="0" marL="0" rtl="0" algn="r">
              <a:spcBef>
                <a:spcPts val="0"/>
              </a:spcBef>
              <a:spcAft>
                <a:spcPts val="0"/>
              </a:spcAft>
              <a:buClr>
                <a:srgbClr val="00B297"/>
              </a:buClr>
              <a:buSzPts val="1500"/>
              <a:buFont typeface="Open Sans"/>
              <a:buNone/>
            </a:pPr>
            <a:r>
              <a:rPr lang="es-EC" sz="2000">
                <a:solidFill>
                  <a:srgbClr val="00B297"/>
                </a:solidFill>
                <a:latin typeface="Open Sans"/>
                <a:ea typeface="Open Sans"/>
                <a:cs typeface="Open Sans"/>
                <a:sym typeface="Open Sans"/>
              </a:rPr>
              <a:t>Informação Luterana Mundial</a:t>
            </a:r>
            <a:endParaRPr b="0"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d8960dba1a_0_78"/>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es-EC"/>
              <a:t>‹#›</a:t>
            </a:fld>
            <a:endParaRPr/>
          </a:p>
        </p:txBody>
      </p:sp>
      <p:sp>
        <p:nvSpPr>
          <p:cNvPr id="240" name="Google Shape;240;gd8960dba1a_0_78"/>
          <p:cNvSpPr txBox="1"/>
          <p:nvPr>
            <p:ph type="title"/>
          </p:nvPr>
        </p:nvSpPr>
        <p:spPr>
          <a:xfrm>
            <a:off x="6969125" y="758825"/>
            <a:ext cx="98487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4200">
                <a:solidFill>
                  <a:srgbClr val="000000"/>
                </a:solidFill>
              </a:rPr>
              <a:t>Ao final desta sessão será capaz de:</a:t>
            </a:r>
            <a:endParaRPr sz="4200">
              <a:solidFill>
                <a:srgbClr val="000000"/>
              </a:solidFill>
            </a:endParaRPr>
          </a:p>
        </p:txBody>
      </p:sp>
      <p:sp>
        <p:nvSpPr>
          <p:cNvPr id="241" name="Google Shape;241;gd8960dba1a_0_78"/>
          <p:cNvSpPr txBox="1"/>
          <p:nvPr>
            <p:ph idx="1" type="body"/>
          </p:nvPr>
        </p:nvSpPr>
        <p:spPr>
          <a:xfrm>
            <a:off x="6705601" y="1900250"/>
            <a:ext cx="10112100" cy="7192800"/>
          </a:xfrm>
          <a:prstGeom prst="rect">
            <a:avLst/>
          </a:prstGeom>
          <a:noFill/>
          <a:ln>
            <a:noFill/>
          </a:ln>
        </p:spPr>
        <p:txBody>
          <a:bodyPr anchorCtr="0" anchor="t" bIns="50800" lIns="50800" spcFirstLastPara="1" rIns="50800" wrap="square" tIns="50800">
            <a:normAutofit/>
          </a:bodyPr>
          <a:lstStyle/>
          <a:p>
            <a:pPr indent="-546100" lvl="0" marL="571500" rtl="0" algn="l">
              <a:lnSpc>
                <a:spcPct val="90000"/>
              </a:lnSpc>
              <a:spcBef>
                <a:spcPts val="2663"/>
              </a:spcBef>
              <a:spcAft>
                <a:spcPts val="0"/>
              </a:spcAft>
              <a:buSzPts val="3600"/>
              <a:buFont typeface="Open Sans"/>
              <a:buChar char="•"/>
            </a:pPr>
            <a:r>
              <a:rPr lang="es-EC" sz="3600">
                <a:solidFill>
                  <a:srgbClr val="000000"/>
                </a:solidFill>
              </a:rPr>
              <a:t>Aplicar as orientações Esfera para melhorar prontamente e a longo prazo a assistência de alojamento em programas de emergência</a:t>
            </a:r>
            <a:endParaRPr sz="3600">
              <a:solidFill>
                <a:srgbClr val="000000"/>
              </a:solidFill>
            </a:endParaRPr>
          </a:p>
          <a:p>
            <a:pPr indent="-546100" lvl="0" marL="571500" rtl="0" algn="l">
              <a:lnSpc>
                <a:spcPct val="90000"/>
              </a:lnSpc>
              <a:spcBef>
                <a:spcPts val="2663"/>
              </a:spcBef>
              <a:spcAft>
                <a:spcPts val="0"/>
              </a:spcAft>
              <a:buSzPts val="3600"/>
              <a:buFont typeface="Open Sans"/>
              <a:buChar char="•"/>
            </a:pPr>
            <a:r>
              <a:rPr lang="es-EC" sz="3600">
                <a:solidFill>
                  <a:srgbClr val="000000"/>
                </a:solidFill>
              </a:rPr>
              <a:t>Visualizar alguns indicadores de alojamento comumente citados e descrevê-los em "termos humanos" em vez de meras cifras  </a:t>
            </a:r>
            <a:endParaRPr sz="3600"/>
          </a:p>
          <a:p>
            <a:pPr indent="-546100" lvl="0" marL="571500" rtl="0" algn="l">
              <a:lnSpc>
                <a:spcPct val="90000"/>
              </a:lnSpc>
              <a:spcBef>
                <a:spcPts val="2663"/>
              </a:spcBef>
              <a:spcAft>
                <a:spcPts val="0"/>
              </a:spcAft>
              <a:buSzPts val="3600"/>
              <a:buFont typeface="Open Sans"/>
              <a:buChar char="•"/>
            </a:pPr>
            <a:r>
              <a:rPr lang="es-EC" sz="3600">
                <a:solidFill>
                  <a:srgbClr val="000000"/>
                </a:solidFill>
              </a:rPr>
              <a:t>Identificar os pontos fortes e os desafios em diferentes opções de programas de alojamento em múltiplos contextos</a:t>
            </a:r>
            <a:endParaRPr sz="36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24"/>
          <p:cNvSpPr txBox="1"/>
          <p:nvPr>
            <p:ph type="title"/>
          </p:nvPr>
        </p:nvSpPr>
        <p:spPr>
          <a:xfrm>
            <a:off x="392113" y="69850"/>
            <a:ext cx="7046912"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728"/>
              <a:buNone/>
            </a:pPr>
            <a:r>
              <a:rPr lang="es-EC" sz="5900">
                <a:latin typeface="Open Sans"/>
                <a:ea typeface="Open Sans"/>
                <a:cs typeface="Open Sans"/>
                <a:sym typeface="Open Sans"/>
              </a:rPr>
              <a:t>O deslocamento pode durar anos e às vezes décadas</a:t>
            </a:r>
            <a:endParaRPr sz="5900">
              <a:latin typeface="Open Sans"/>
              <a:ea typeface="Open Sans"/>
              <a:cs typeface="Open Sans"/>
              <a:sym typeface="Open Sans"/>
            </a:endParaRPr>
          </a:p>
        </p:txBody>
      </p:sp>
      <p:sp>
        <p:nvSpPr>
          <p:cNvPr id="431" name="Google Shape;431;p24"/>
          <p:cNvSpPr txBox="1"/>
          <p:nvPr>
            <p:ph idx="1" type="body"/>
          </p:nvPr>
        </p:nvSpPr>
        <p:spPr>
          <a:xfrm>
            <a:off x="395288" y="3003913"/>
            <a:ext cx="8033168" cy="3992700"/>
          </a:xfrm>
          <a:prstGeom prst="rect">
            <a:avLst/>
          </a:prstGeom>
          <a:noFill/>
          <a:ln>
            <a:noFill/>
          </a:ln>
        </p:spPr>
        <p:txBody>
          <a:bodyPr anchorCtr="0" anchor="t" bIns="50800" lIns="50800" spcFirstLastPara="1" rIns="50800" wrap="square" tIns="50800">
            <a:noAutofit/>
          </a:bodyPr>
          <a:lstStyle/>
          <a:p>
            <a:pPr indent="0" lvl="0" marL="0" rtl="0" algn="l">
              <a:lnSpc>
                <a:spcPct val="120000"/>
              </a:lnSpc>
              <a:spcBef>
                <a:spcPts val="0"/>
              </a:spcBef>
              <a:spcAft>
                <a:spcPts val="0"/>
              </a:spcAft>
              <a:buClr>
                <a:srgbClr val="000000"/>
              </a:buClr>
              <a:buSzPts val="3600"/>
              <a:buFont typeface="Open Sans"/>
              <a:buNone/>
            </a:pPr>
            <a:r>
              <a:rPr lang="es-EC" sz="3600">
                <a:solidFill>
                  <a:srgbClr val="000000"/>
                </a:solidFill>
              </a:rPr>
              <a:t>A localização dos pontos de alojamentos e assentamentos, assim como o planeamento das zonas circundantes e das comunidades onde os alojamentos estão situados, são importantes para respaldar a dignidade e a recuperação das pessoas afetadas por uma crise.</a:t>
            </a:r>
            <a:endParaRPr/>
          </a:p>
        </p:txBody>
      </p:sp>
      <p:sp>
        <p:nvSpPr>
          <p:cNvPr id="432" name="Google Shape;432;p24"/>
          <p:cNvSpPr txBox="1"/>
          <p:nvPr/>
        </p:nvSpPr>
        <p:spPr>
          <a:xfrm>
            <a:off x="14020173" y="9374009"/>
            <a:ext cx="3185166" cy="37959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chemeClr val="dk1"/>
                </a:solidFill>
                <a:latin typeface="Open Sans"/>
                <a:ea typeface="Open Sans"/>
                <a:cs typeface="Open Sans"/>
                <a:sym typeface="Open Sans"/>
              </a:rPr>
              <a:t>Lutheran World Information </a:t>
            </a:r>
            <a:endParaRPr b="0" i="0" sz="1400" u="none" cap="none" strike="noStrike">
              <a:solidFill>
                <a:srgbClr val="000000"/>
              </a:solidFill>
              <a:latin typeface="Arial"/>
              <a:ea typeface="Arial"/>
              <a:cs typeface="Arial"/>
              <a:sym typeface="Arial"/>
            </a:endParaRPr>
          </a:p>
        </p:txBody>
      </p:sp>
      <p:sp>
        <p:nvSpPr>
          <p:cNvPr id="433" name="Google Shape;433;p24"/>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descr="A group of people posing for the camera&#10;&#10;Description automatically generated" id="434" name="Google Shape;434;p24"/>
          <p:cNvPicPr preferRelativeResize="0"/>
          <p:nvPr/>
        </p:nvPicPr>
        <p:blipFill rotWithShape="1">
          <a:blip r:embed="rId3">
            <a:alphaModFix/>
          </a:blip>
          <a:srcRect b="6970" l="10798" r="28393" t="0"/>
          <a:stretch/>
        </p:blipFill>
        <p:spPr>
          <a:xfrm>
            <a:off x="8428456" y="0"/>
            <a:ext cx="8911807" cy="9073746"/>
          </a:xfrm>
          <a:prstGeom prst="rect">
            <a:avLst/>
          </a:prstGeom>
          <a:noFill/>
          <a:ln>
            <a:noFill/>
          </a:ln>
        </p:spPr>
      </p:pic>
      <p:sp>
        <p:nvSpPr>
          <p:cNvPr id="435" name="Google Shape;435;p24"/>
          <p:cNvSpPr txBox="1"/>
          <p:nvPr/>
        </p:nvSpPr>
        <p:spPr>
          <a:xfrm>
            <a:off x="13287302" y="9063555"/>
            <a:ext cx="43461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Arial"/>
              <a:buNone/>
            </a:pPr>
            <a:r>
              <a:rPr b="0" i="0" lang="es-EC" sz="2000" u="none" cap="none" strike="noStrike">
                <a:solidFill>
                  <a:srgbClr val="00B297"/>
                </a:solidFill>
                <a:latin typeface="Open Sans"/>
                <a:ea typeface="Open Sans"/>
                <a:cs typeface="Open Sans"/>
                <a:sym typeface="Open Sans"/>
              </a:rPr>
              <a:t>Informação Luterana Mundial </a:t>
            </a:r>
            <a:endParaRPr b="0"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3"/>
          <p:cNvSpPr txBox="1"/>
          <p:nvPr>
            <p:ph type="title"/>
          </p:nvPr>
        </p:nvSpPr>
        <p:spPr>
          <a:xfrm>
            <a:off x="396512" y="128500"/>
            <a:ext cx="6342955" cy="2343767"/>
          </a:xfrm>
          <a:prstGeom prst="rect">
            <a:avLst/>
          </a:prstGeom>
          <a:noFill/>
          <a:ln>
            <a:noFill/>
          </a:ln>
          <a:effectLst>
            <a:outerShdw blurRad="57150" rotWithShape="0" algn="bl" dir="5400000" dist="19050">
              <a:srgbClr val="666666">
                <a:alpha val="81000"/>
              </a:srgbClr>
            </a:outerShdw>
          </a:effectLst>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C" sz="6000"/>
              <a:t>Opções, opções, opções</a:t>
            </a:r>
            <a:endParaRPr/>
          </a:p>
        </p:txBody>
      </p:sp>
      <p:sp>
        <p:nvSpPr>
          <p:cNvPr id="441" name="Google Shape;441;p3"/>
          <p:cNvSpPr txBox="1"/>
          <p:nvPr>
            <p:ph idx="1" type="body"/>
          </p:nvPr>
        </p:nvSpPr>
        <p:spPr>
          <a:xfrm>
            <a:off x="396500" y="2886099"/>
            <a:ext cx="7317900" cy="3690900"/>
          </a:xfrm>
          <a:prstGeom prst="rect">
            <a:avLst/>
          </a:prstGeom>
          <a:noFill/>
          <a:ln>
            <a:noFill/>
          </a:ln>
        </p:spPr>
        <p:txBody>
          <a:bodyPr anchorCtr="0" anchor="t" bIns="50800" lIns="50800" spcFirstLastPara="1" rIns="50800" wrap="square" tIns="50800">
            <a:normAutofit/>
          </a:bodyPr>
          <a:lstStyle/>
          <a:p>
            <a:pPr indent="0" lvl="0" marL="228600" rtl="0" algn="l">
              <a:lnSpc>
                <a:spcPct val="90000"/>
              </a:lnSpc>
              <a:spcBef>
                <a:spcPts val="2663"/>
              </a:spcBef>
              <a:spcAft>
                <a:spcPts val="0"/>
              </a:spcAft>
              <a:buSzPts val="3000"/>
              <a:buNone/>
            </a:pPr>
            <a:r>
              <a:rPr lang="es-EC" sz="5000"/>
              <a:t>Quantas formas diferentes de disponibilizar alojamento você consegue enumerar?</a:t>
            </a:r>
            <a:endParaRPr sz="5000">
              <a:solidFill>
                <a:srgbClr val="000000"/>
              </a:solidFill>
            </a:endParaRPr>
          </a:p>
        </p:txBody>
      </p:sp>
      <p:pic>
        <p:nvPicPr>
          <p:cNvPr id="442" name="Google Shape;442;p3"/>
          <p:cNvPicPr preferRelativeResize="0"/>
          <p:nvPr/>
        </p:nvPicPr>
        <p:blipFill rotWithShape="1">
          <a:blip r:embed="rId3">
            <a:alphaModFix/>
          </a:blip>
          <a:srcRect b="-2" l="36678" r="9563" t="1"/>
          <a:stretch/>
        </p:blipFill>
        <p:spPr>
          <a:xfrm>
            <a:off x="7965999" y="-26890"/>
            <a:ext cx="9347311" cy="9780490"/>
          </a:xfrm>
          <a:prstGeom prst="rect">
            <a:avLst/>
          </a:prstGeom>
          <a:noFill/>
          <a:ln>
            <a:noFill/>
          </a:ln>
        </p:spPr>
      </p:pic>
      <p:sp>
        <p:nvSpPr>
          <p:cNvPr id="443" name="Google Shape;443;p3"/>
          <p:cNvSpPr txBox="1"/>
          <p:nvPr/>
        </p:nvSpPr>
        <p:spPr>
          <a:xfrm>
            <a:off x="5360749" y="8986925"/>
            <a:ext cx="2529000" cy="718200"/>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None/>
            </a:pPr>
            <a:r>
              <a:rPr lang="es-EC" sz="2000">
                <a:solidFill>
                  <a:srgbClr val="00B297"/>
                </a:solidFill>
              </a:rPr>
              <a:t>Cruz Vermelha Indonésia </a:t>
            </a:r>
            <a:r>
              <a:rPr b="0" i="0" lang="es-EC" sz="2000" u="none" cap="none" strike="noStrike">
                <a:solidFill>
                  <a:srgbClr val="00B297"/>
                </a:solidFill>
                <a:latin typeface="Arial"/>
                <a:ea typeface="Arial"/>
                <a:cs typeface="Arial"/>
                <a:sym typeface="Arial"/>
              </a:rPr>
              <a:t>/Marwin</a:t>
            </a:r>
            <a:endParaRPr b="0" i="0" sz="2000" u="none" cap="none" strike="noStrike">
              <a:solidFill>
                <a:srgbClr val="00B297"/>
              </a:solidFill>
              <a:latin typeface="Arial"/>
              <a:ea typeface="Arial"/>
              <a:cs typeface="Arial"/>
              <a:sym typeface="Arial"/>
            </a:endParaRPr>
          </a:p>
        </p:txBody>
      </p:sp>
      <p:sp>
        <p:nvSpPr>
          <p:cNvPr id="444" name="Google Shape;444;p3"/>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4"/>
          <p:cNvSpPr txBox="1"/>
          <p:nvPr>
            <p:ph type="title"/>
          </p:nvPr>
        </p:nvSpPr>
        <p:spPr>
          <a:xfrm>
            <a:off x="373065" y="510192"/>
            <a:ext cx="16967198" cy="1318607"/>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000"/>
              <a:t>Desenvolvimento de estratégias e conceção de programas</a:t>
            </a:r>
            <a:endParaRPr sz="6000"/>
          </a:p>
        </p:txBody>
      </p:sp>
      <p:sp>
        <p:nvSpPr>
          <p:cNvPr id="450" name="Google Shape;450;p4"/>
          <p:cNvSpPr txBox="1"/>
          <p:nvPr>
            <p:ph idx="1" type="body"/>
          </p:nvPr>
        </p:nvSpPr>
        <p:spPr>
          <a:xfrm>
            <a:off x="948305" y="2565404"/>
            <a:ext cx="15443100" cy="62865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2663"/>
              </a:spcBef>
              <a:spcAft>
                <a:spcPts val="0"/>
              </a:spcAft>
              <a:buSzPts val="3000"/>
              <a:buNone/>
            </a:pPr>
            <a:r>
              <a:rPr lang="es-EC" sz="3970"/>
              <a:t>O planeamento de programas, implica a análise de uma gama de opções de resposta, tais como o fornecimento de bens em espécie, a assistência com base em dinheiro, a prestação direta de serviços, a assistência técnica, ou uma combinação dessas opções.</a:t>
            </a:r>
            <a:r>
              <a:rPr b="1" lang="es-EC" sz="3970"/>
              <a:t> </a:t>
            </a:r>
            <a:br>
              <a:rPr b="1" lang="es-EC" sz="3970"/>
            </a:br>
            <a:br>
              <a:rPr b="1" lang="es-EC" sz="3970"/>
            </a:br>
            <a:r>
              <a:rPr b="1" lang="es-EC" sz="4340"/>
              <a:t>Vamos explorar algumas das opções de resposta de alojamento e os fatores contextuais que indicarão se devemos utilizar ou evitar cada uma das opções. </a:t>
            </a:r>
            <a:endParaRPr b="1" sz="4340">
              <a:solidFill>
                <a:srgbClr val="000000"/>
              </a:solidFill>
            </a:endParaRPr>
          </a:p>
        </p:txBody>
      </p:sp>
      <p:sp>
        <p:nvSpPr>
          <p:cNvPr id="451" name="Google Shape;451;p4"/>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26"/>
          <p:cNvSpPr txBox="1"/>
          <p:nvPr>
            <p:ph idx="1" type="body"/>
          </p:nvPr>
        </p:nvSpPr>
        <p:spPr>
          <a:xfrm>
            <a:off x="1049350" y="1659475"/>
            <a:ext cx="15145801" cy="7234500"/>
          </a:xfrm>
          <a:prstGeom prst="rect">
            <a:avLst/>
          </a:prstGeom>
          <a:noFill/>
          <a:ln>
            <a:noFill/>
          </a:ln>
        </p:spPr>
        <p:txBody>
          <a:bodyPr anchorCtr="0" anchor="t" bIns="50800" lIns="50800" spcFirstLastPara="1" rIns="50800" wrap="square" tIns="50800">
            <a:normAutofit fontScale="77500"/>
          </a:bodyPr>
          <a:lstStyle/>
          <a:p>
            <a:pPr indent="-424695" lvl="0" marL="457200" rtl="0" algn="l">
              <a:lnSpc>
                <a:spcPct val="120000"/>
              </a:lnSpc>
              <a:spcBef>
                <a:spcPts val="0"/>
              </a:spcBef>
              <a:spcAft>
                <a:spcPts val="0"/>
              </a:spcAft>
              <a:buSzPct val="100000"/>
              <a:buChar char="•"/>
            </a:pPr>
            <a:r>
              <a:rPr lang="es-EC" sz="4411"/>
              <a:t>As opções de assistência apropriadas dependerão do contexto (</a:t>
            </a:r>
            <a:r>
              <a:rPr i="1" lang="es-EC" sz="4411"/>
              <a:t>Opções de ajuda</a:t>
            </a:r>
            <a:r>
              <a:rPr lang="es-EC" sz="4411"/>
              <a:t>, página 299). </a:t>
            </a:r>
            <a:endParaRPr sz="4619"/>
          </a:p>
          <a:p>
            <a:pPr indent="-695325" lvl="0" marL="695325" rtl="0" algn="l">
              <a:lnSpc>
                <a:spcPct val="120000"/>
              </a:lnSpc>
              <a:spcBef>
                <a:spcPts val="0"/>
              </a:spcBef>
              <a:spcAft>
                <a:spcPts val="0"/>
              </a:spcAft>
              <a:buClr>
                <a:srgbClr val="292929"/>
              </a:buClr>
              <a:buSzPct val="69710"/>
              <a:buFont typeface="Open Sans"/>
              <a:buNone/>
            </a:pPr>
            <a:r>
              <a:t/>
            </a:r>
            <a:endParaRPr sz="4411"/>
          </a:p>
          <a:p>
            <a:pPr indent="-424695" lvl="0" marL="457200" rtl="0" algn="l">
              <a:lnSpc>
                <a:spcPct val="120000"/>
              </a:lnSpc>
              <a:spcBef>
                <a:spcPts val="0"/>
              </a:spcBef>
              <a:spcAft>
                <a:spcPts val="0"/>
              </a:spcAft>
              <a:buSzPct val="100000"/>
              <a:buChar char="•"/>
            </a:pPr>
            <a:r>
              <a:rPr lang="es-EC" sz="4411"/>
              <a:t>Os programas de alojamento não se concentram apenas no que se refere à proteção do clima (</a:t>
            </a:r>
            <a:r>
              <a:rPr i="1" lang="es-EC" sz="4411"/>
              <a:t>O que o alojamento oferece</a:t>
            </a:r>
            <a:r>
              <a:rPr lang="es-EC" sz="4411"/>
              <a:t>, página 255). </a:t>
            </a:r>
            <a:endParaRPr sz="4619"/>
          </a:p>
          <a:p>
            <a:pPr indent="-695325" lvl="0" marL="695325" rtl="0" algn="l">
              <a:lnSpc>
                <a:spcPct val="120000"/>
              </a:lnSpc>
              <a:spcBef>
                <a:spcPts val="0"/>
              </a:spcBef>
              <a:spcAft>
                <a:spcPts val="0"/>
              </a:spcAft>
              <a:buClr>
                <a:srgbClr val="292929"/>
              </a:buClr>
              <a:buSzPct val="69710"/>
              <a:buFont typeface="Open Sans"/>
              <a:buNone/>
            </a:pPr>
            <a:r>
              <a:t/>
            </a:r>
            <a:endParaRPr sz="4411"/>
          </a:p>
          <a:p>
            <a:pPr indent="-424695" lvl="0" marL="457200" marR="0" rtl="0" algn="l">
              <a:lnSpc>
                <a:spcPct val="120000"/>
              </a:lnSpc>
              <a:spcBef>
                <a:spcPts val="0"/>
              </a:spcBef>
              <a:spcAft>
                <a:spcPts val="0"/>
              </a:spcAft>
              <a:buSzPct val="100000"/>
              <a:buChar char="•"/>
            </a:pPr>
            <a:r>
              <a:rPr lang="es-EC" sz="4411"/>
              <a:t>O alojamento</a:t>
            </a:r>
            <a:r>
              <a:rPr lang="es-EC" sz="4411"/>
              <a:t> precisa mudar com o decorrer do tempo. </a:t>
            </a:r>
            <a:endParaRPr sz="4411"/>
          </a:p>
          <a:p>
            <a:pPr indent="0" lvl="0" marL="89999" marR="0" rtl="0" algn="l">
              <a:lnSpc>
                <a:spcPct val="120000"/>
              </a:lnSpc>
              <a:spcBef>
                <a:spcPts val="0"/>
              </a:spcBef>
              <a:spcAft>
                <a:spcPts val="0"/>
              </a:spcAft>
              <a:buClr>
                <a:srgbClr val="292929"/>
              </a:buClr>
              <a:buSzPct val="69710"/>
              <a:buFont typeface="Open Sans"/>
              <a:buNone/>
            </a:pPr>
            <a:r>
              <a:t/>
            </a:r>
            <a:endParaRPr sz="4411"/>
          </a:p>
          <a:p>
            <a:pPr indent="-424695" lvl="0" marL="457200" marR="0" rtl="0" algn="l">
              <a:lnSpc>
                <a:spcPct val="120000"/>
              </a:lnSpc>
              <a:spcBef>
                <a:spcPts val="0"/>
              </a:spcBef>
              <a:spcAft>
                <a:spcPts val="0"/>
              </a:spcAft>
              <a:buSzPct val="100000"/>
              <a:buChar char="•"/>
            </a:pPr>
            <a:r>
              <a:rPr lang="es-EC" sz="4411"/>
              <a:t>A avaliação, a participação comunitária e a consulta, são componentes essenciais de qualquer programa de alojamento e assentamento.</a:t>
            </a:r>
            <a:endParaRPr sz="4319"/>
          </a:p>
          <a:p>
            <a:pPr indent="-695325" lvl="0" marL="695325" rtl="0" algn="l">
              <a:lnSpc>
                <a:spcPct val="100000"/>
              </a:lnSpc>
              <a:spcBef>
                <a:spcPts val="2663"/>
              </a:spcBef>
              <a:spcAft>
                <a:spcPts val="0"/>
              </a:spcAft>
              <a:buClr>
                <a:srgbClr val="292929"/>
              </a:buClr>
              <a:buSzPct val="81091"/>
              <a:buFont typeface="Open Sans"/>
              <a:buNone/>
            </a:pPr>
            <a:r>
              <a:t/>
            </a:r>
            <a:endParaRPr sz="3791"/>
          </a:p>
        </p:txBody>
      </p:sp>
      <p:sp>
        <p:nvSpPr>
          <p:cNvPr id="457" name="Google Shape;457;p26"/>
          <p:cNvSpPr txBox="1"/>
          <p:nvPr>
            <p:ph type="title"/>
          </p:nvPr>
        </p:nvSpPr>
        <p:spPr>
          <a:xfrm>
            <a:off x="373063" y="411163"/>
            <a:ext cx="16594138"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000"/>
              <a:t>Mensagens-chave</a:t>
            </a:r>
            <a:endParaRPr sz="6000"/>
          </a:p>
        </p:txBody>
      </p:sp>
      <p:sp>
        <p:nvSpPr>
          <p:cNvPr id="458" name="Google Shape;458;p26"/>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None/>
            </a:pPr>
            <a:r>
              <a:rPr b="0" i="0" lang="es-EC"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None/>
            </a:pPr>
            <a:r>
              <a:rPr b="1" i="0" lang="es-EC"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41"/>
          <p:cNvSpPr txBox="1"/>
          <p:nvPr>
            <p:ph type="title"/>
          </p:nvPr>
        </p:nvSpPr>
        <p:spPr>
          <a:xfrm>
            <a:off x="9456263" y="2053000"/>
            <a:ext cx="7361100" cy="4353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ts val="1400"/>
              <a:buNone/>
            </a:pPr>
            <a:r>
              <a:rPr lang="es-EC" sz="6480">
                <a:latin typeface="Open Sans"/>
                <a:ea typeface="Open Sans"/>
                <a:cs typeface="Open Sans"/>
                <a:sym typeface="Open Sans"/>
              </a:rPr>
              <a:t>O que o alojamento proporciona às pessoas necessitadas?</a:t>
            </a:r>
            <a:endParaRPr/>
          </a:p>
        </p:txBody>
      </p:sp>
      <p:pic>
        <p:nvPicPr>
          <p:cNvPr descr="A picture containing vector graphics&#10;&#10;Description automatically generated" id="247" name="Google Shape;247;p41"/>
          <p:cNvPicPr preferRelativeResize="0"/>
          <p:nvPr>
            <p:ph idx="2" type="pic"/>
          </p:nvPr>
        </p:nvPicPr>
        <p:blipFill rotWithShape="1">
          <a:blip r:embed="rId3">
            <a:alphaModFix/>
          </a:blip>
          <a:srcRect b="3957" l="0" r="2" t="4448"/>
          <a:stretch/>
        </p:blipFill>
        <p:spPr>
          <a:xfrm>
            <a:off x="0" y="0"/>
            <a:ext cx="8683625" cy="9753600"/>
          </a:xfrm>
          <a:prstGeom prst="rect">
            <a:avLst/>
          </a:prstGeom>
          <a:noFill/>
          <a:ln>
            <a:noFill/>
          </a:ln>
        </p:spPr>
      </p:pic>
      <p:sp>
        <p:nvSpPr>
          <p:cNvPr id="248" name="Google Shape;248;p41"/>
          <p:cNvSpPr txBox="1"/>
          <p:nvPr>
            <p:ph idx="12" type="sldNum"/>
          </p:nvPr>
        </p:nvSpPr>
        <p:spPr>
          <a:xfrm>
            <a:off x="15540038" y="9040813"/>
            <a:ext cx="890587" cy="519112"/>
          </a:xfrm>
          <a:prstGeom prst="rect">
            <a:avLst/>
          </a:prstGeom>
          <a:noFill/>
          <a:ln>
            <a:noFill/>
          </a:ln>
        </p:spPr>
        <p:txBody>
          <a:bodyPr anchorCtr="0" anchor="ctr" bIns="45700" lIns="91425" spcFirstLastPara="1" rIns="91425" wrap="square" tIns="45700">
            <a:normAutofit/>
          </a:bodyPr>
          <a:lstStyle/>
          <a:p>
            <a:pPr indent="0" lvl="0" marL="0" rtl="0" algn="r">
              <a:lnSpc>
                <a:spcPct val="100000"/>
              </a:lnSpc>
              <a:spcBef>
                <a:spcPts val="0"/>
              </a:spcBef>
              <a:spcAft>
                <a:spcPts val="600"/>
              </a:spcAft>
              <a:buSzPts val="1200"/>
              <a:buNone/>
            </a:pPr>
            <a:fld id="{00000000-1234-1234-1234-123412341234}" type="slidenum">
              <a:rPr lang="es-EC"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42"/>
          <p:cNvPicPr preferRelativeResize="0"/>
          <p:nvPr/>
        </p:nvPicPr>
        <p:blipFill rotWithShape="1">
          <a:blip r:embed="rId3">
            <a:alphaModFix/>
          </a:blip>
          <a:srcRect b="0" l="0" r="0" t="0"/>
          <a:stretch/>
        </p:blipFill>
        <p:spPr>
          <a:xfrm>
            <a:off x="2260107" y="393582"/>
            <a:ext cx="12818461" cy="8147508"/>
          </a:xfrm>
          <a:prstGeom prst="rect">
            <a:avLst/>
          </a:prstGeom>
          <a:noFill/>
          <a:ln>
            <a:noFill/>
          </a:ln>
        </p:spPr>
      </p:pic>
      <p:sp>
        <p:nvSpPr>
          <p:cNvPr id="254" name="Google Shape;254;p42"/>
          <p:cNvSpPr txBox="1"/>
          <p:nvPr/>
        </p:nvSpPr>
        <p:spPr>
          <a:xfrm>
            <a:off x="11530775" y="8047575"/>
            <a:ext cx="3547800" cy="1303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0" i="0" lang="es-EC" sz="2600" u="none" cap="none" strike="noStrike">
                <a:solidFill>
                  <a:srgbClr val="000000"/>
                </a:solidFill>
                <a:latin typeface="Open Sans"/>
                <a:ea typeface="Open Sans"/>
                <a:cs typeface="Open Sans"/>
                <a:sym typeface="Open Sans"/>
              </a:rPr>
              <a:t>ver página 255</a:t>
            </a:r>
            <a:endParaRPr sz="2600">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200"/>
              <a:buFont typeface="Arial"/>
              <a:buNone/>
            </a:pPr>
            <a:r>
              <a:rPr lang="es-EC" sz="2600">
                <a:latin typeface="Open Sans"/>
                <a:ea typeface="Open Sans"/>
                <a:cs typeface="Open Sans"/>
                <a:sym typeface="Open Sans"/>
              </a:rPr>
              <a:t>(versão em português europeu)</a:t>
            </a:r>
            <a:endParaRPr sz="2600">
              <a:latin typeface="Open Sans"/>
              <a:ea typeface="Open Sans"/>
              <a:cs typeface="Open Sans"/>
              <a:sym typeface="Open Sans"/>
            </a:endParaRPr>
          </a:p>
        </p:txBody>
      </p:sp>
      <p:sp>
        <p:nvSpPr>
          <p:cNvPr id="255" name="Google Shape;255;p42"/>
          <p:cNvSpPr txBox="1"/>
          <p:nvPr>
            <p:ph idx="12" type="sldNum"/>
          </p:nvPr>
        </p:nvSpPr>
        <p:spPr>
          <a:xfrm>
            <a:off x="4071938" y="8503871"/>
            <a:ext cx="395400" cy="3906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56" name="Google Shape;256;p42"/>
          <p:cNvSpPr txBox="1"/>
          <p:nvPr>
            <p:ph type="title"/>
          </p:nvPr>
        </p:nvSpPr>
        <p:spPr>
          <a:xfrm>
            <a:off x="345825" y="117225"/>
            <a:ext cx="8798175" cy="2016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t>O alojamento proporciona: </a:t>
            </a:r>
            <a:endParaRPr/>
          </a:p>
        </p:txBody>
      </p:sp>
      <p:pic>
        <p:nvPicPr>
          <p:cNvPr id="257" name="Google Shape;257;p42"/>
          <p:cNvPicPr preferRelativeResize="0"/>
          <p:nvPr/>
        </p:nvPicPr>
        <p:blipFill rotWithShape="1">
          <a:blip r:embed="rId4">
            <a:alphaModFix/>
          </a:blip>
          <a:srcRect b="14454" l="15284" r="14107" t="14648"/>
          <a:stretch/>
        </p:blipFill>
        <p:spPr>
          <a:xfrm>
            <a:off x="15349888" y="7059530"/>
            <a:ext cx="1642964" cy="2336221"/>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6"/>
          <p:cNvSpPr txBox="1"/>
          <p:nvPr>
            <p:ph type="title"/>
          </p:nvPr>
        </p:nvSpPr>
        <p:spPr>
          <a:xfrm>
            <a:off x="455613" y="444500"/>
            <a:ext cx="16659225" cy="1501775"/>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C" sz="5220"/>
              <a:t>Instruções de preparação para análise do vídeo</a:t>
            </a:r>
            <a:endParaRPr sz="5760"/>
          </a:p>
        </p:txBody>
      </p:sp>
      <p:sp>
        <p:nvSpPr>
          <p:cNvPr id="263" name="Google Shape;263;p6"/>
          <p:cNvSpPr txBox="1"/>
          <p:nvPr>
            <p:ph idx="1" type="body"/>
          </p:nvPr>
        </p:nvSpPr>
        <p:spPr>
          <a:xfrm>
            <a:off x="606425" y="1489175"/>
            <a:ext cx="15882000" cy="6897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2663"/>
              </a:spcBef>
              <a:spcAft>
                <a:spcPts val="0"/>
              </a:spcAft>
              <a:buClr>
                <a:srgbClr val="292929"/>
              </a:buClr>
              <a:buSzPts val="3450"/>
              <a:buFont typeface="Open Sans"/>
              <a:buNone/>
            </a:pPr>
            <a:r>
              <a:rPr lang="es-EC" sz="4400"/>
              <a:t>Assista ao vídeo e tome notas para responder às seguintes perguntas: </a:t>
            </a:r>
            <a:endParaRPr/>
          </a:p>
          <a:p>
            <a:pPr indent="0" lvl="0" marL="0" rtl="0" algn="l">
              <a:lnSpc>
                <a:spcPct val="100000"/>
              </a:lnSpc>
              <a:spcBef>
                <a:spcPts val="2663"/>
              </a:spcBef>
              <a:spcAft>
                <a:spcPts val="0"/>
              </a:spcAft>
              <a:buClr>
                <a:srgbClr val="292929"/>
              </a:buClr>
              <a:buSzPts val="3450"/>
              <a:buFont typeface="Open Sans"/>
              <a:buNone/>
            </a:pPr>
            <a:r>
              <a:t/>
            </a:r>
            <a:endParaRPr sz="1800"/>
          </a:p>
          <a:p>
            <a:pPr indent="-903274" lvl="0" marL="1022399" rtl="0" algn="l">
              <a:lnSpc>
                <a:spcPct val="100000"/>
              </a:lnSpc>
              <a:spcBef>
                <a:spcPts val="0"/>
              </a:spcBef>
              <a:spcAft>
                <a:spcPts val="0"/>
              </a:spcAft>
              <a:buClr>
                <a:srgbClr val="292929"/>
              </a:buClr>
              <a:buSzPts val="3850"/>
              <a:buFont typeface="Helvetica Neue"/>
              <a:buAutoNum type="arabicPeriod"/>
            </a:pPr>
            <a:r>
              <a:rPr lang="es-EC" sz="4600"/>
              <a:t>Quais são as </a:t>
            </a:r>
            <a:r>
              <a:rPr b="1" lang="es-EC" sz="4600"/>
              <a:t>duas metas gerais</a:t>
            </a:r>
            <a:r>
              <a:rPr lang="es-EC" sz="4600"/>
              <a:t> do "ciclo de resposta rápida e recuperação" do CRS descritas no vídeo? </a:t>
            </a:r>
            <a:endParaRPr sz="3800"/>
          </a:p>
          <a:p>
            <a:pPr indent="-657225" lvl="0" marL="914400" rtl="0" algn="l">
              <a:lnSpc>
                <a:spcPct val="100000"/>
              </a:lnSpc>
              <a:spcBef>
                <a:spcPts val="0"/>
              </a:spcBef>
              <a:spcAft>
                <a:spcPts val="0"/>
              </a:spcAft>
              <a:buClr>
                <a:srgbClr val="292929"/>
              </a:buClr>
              <a:buSzPts val="4050"/>
              <a:buFont typeface="Helvetica Neue"/>
              <a:buNone/>
            </a:pPr>
            <a:r>
              <a:t/>
            </a:r>
            <a:endParaRPr sz="4600"/>
          </a:p>
          <a:p>
            <a:pPr indent="-903274" lvl="0" marL="1022399" rtl="0" algn="l">
              <a:lnSpc>
                <a:spcPct val="100000"/>
              </a:lnSpc>
              <a:spcBef>
                <a:spcPts val="0"/>
              </a:spcBef>
              <a:spcAft>
                <a:spcPts val="0"/>
              </a:spcAft>
              <a:buClr>
                <a:srgbClr val="292929"/>
              </a:buClr>
              <a:buSzPts val="3850"/>
              <a:buFont typeface="Helvetica Neue"/>
              <a:buAutoNum type="arabicPeriod"/>
            </a:pPr>
            <a:r>
              <a:rPr lang="es-EC" sz="4600"/>
              <a:t>Quais são os </a:t>
            </a:r>
            <a:r>
              <a:rPr b="1" lang="es-EC" sz="4600"/>
              <a:t>princípios e prioridades fundamentais do programa de alojamento </a:t>
            </a:r>
            <a:r>
              <a:rPr lang="es-EC" sz="4600"/>
              <a:t>mencionados ou ilustrados no vídeo?</a:t>
            </a:r>
            <a:endParaRPr sz="3800"/>
          </a:p>
        </p:txBody>
      </p:sp>
      <p:sp>
        <p:nvSpPr>
          <p:cNvPr id="264" name="Google Shape;264;p6"/>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268" name="Shape 268"/>
        <p:cNvGrpSpPr/>
        <p:nvPr/>
      </p:nvGrpSpPr>
      <p:grpSpPr>
        <a:xfrm>
          <a:off x="0" y="0"/>
          <a:ext cx="0" cy="0"/>
          <a:chOff x="0" y="0"/>
          <a:chExt cx="0" cy="0"/>
        </a:xfrm>
      </p:grpSpPr>
      <p:sp>
        <p:nvSpPr>
          <p:cNvPr id="269" name="Google Shape;269;p2"/>
          <p:cNvSpPr txBox="1"/>
          <p:nvPr>
            <p:ph type="title"/>
          </p:nvPr>
        </p:nvSpPr>
        <p:spPr>
          <a:xfrm>
            <a:off x="319472" y="173809"/>
            <a:ext cx="16760214" cy="119067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400"/>
              <a:buFont typeface="Open Sans"/>
              <a:buNone/>
            </a:pPr>
            <a:r>
              <a:rPr b="0" lang="es-EC" sz="6400" cap="none">
                <a:solidFill>
                  <a:srgbClr val="000000"/>
                </a:solidFill>
                <a:latin typeface="Open Sans"/>
                <a:ea typeface="Open Sans"/>
                <a:cs typeface="Open Sans"/>
                <a:sym typeface="Open Sans"/>
              </a:rPr>
              <a:t>A holistic view of shelter programming</a:t>
            </a:r>
            <a:br>
              <a:rPr b="0" lang="es-EC" sz="1800" cap="none">
                <a:solidFill>
                  <a:srgbClr val="000000"/>
                </a:solidFill>
                <a:latin typeface="Arial"/>
                <a:ea typeface="Arial"/>
                <a:cs typeface="Arial"/>
                <a:sym typeface="Arial"/>
              </a:rPr>
            </a:br>
            <a:r>
              <a:rPr lang="es-EC" sz="6400" cap="none">
                <a:latin typeface="Open Sans"/>
                <a:ea typeface="Open Sans"/>
                <a:cs typeface="Open Sans"/>
                <a:sym typeface="Open Sans"/>
              </a:rPr>
              <a:t>Visão integral do programa de a</a:t>
            </a:r>
            <a:r>
              <a:rPr lang="es-EC" sz="6400">
                <a:latin typeface="Open Sans"/>
                <a:ea typeface="Open Sans"/>
                <a:cs typeface="Open Sans"/>
                <a:sym typeface="Open Sans"/>
              </a:rPr>
              <a:t>lojamento</a:t>
            </a:r>
            <a:endParaRPr sz="6400" cap="none">
              <a:latin typeface="Open Sans"/>
              <a:ea typeface="Open Sans"/>
              <a:cs typeface="Open Sans"/>
              <a:sym typeface="Open Sans"/>
            </a:endParaRPr>
          </a:p>
        </p:txBody>
      </p:sp>
      <p:sp>
        <p:nvSpPr>
          <p:cNvPr id="270" name="Google Shape;270;p2"/>
          <p:cNvSpPr txBox="1"/>
          <p:nvPr/>
        </p:nvSpPr>
        <p:spPr>
          <a:xfrm>
            <a:off x="2451179" y="3692238"/>
            <a:ext cx="12496799" cy="222625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Arial"/>
              <a:buNone/>
            </a:pPr>
            <a:r>
              <a:rPr b="1" i="0" lang="es-EC" sz="13800" u="none" cap="none" strike="noStrike">
                <a:solidFill>
                  <a:srgbClr val="42A3FD"/>
                </a:solidFill>
                <a:latin typeface="Open Sans"/>
                <a:ea typeface="Open Sans"/>
                <a:cs typeface="Open Sans"/>
                <a:sym typeface="Open Sans"/>
              </a:rPr>
              <a:t>VÍDEO</a:t>
            </a:r>
            <a:r>
              <a:rPr b="0" i="0" lang="es-EC"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8"/>
          <p:cNvSpPr txBox="1"/>
          <p:nvPr>
            <p:ph type="title"/>
          </p:nvPr>
        </p:nvSpPr>
        <p:spPr>
          <a:xfrm>
            <a:off x="455613" y="444500"/>
            <a:ext cx="16268701" cy="1501775"/>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t>Análise do vídeo</a:t>
            </a:r>
            <a:endParaRPr/>
          </a:p>
        </p:txBody>
      </p:sp>
      <p:sp>
        <p:nvSpPr>
          <p:cNvPr id="276" name="Google Shape;276;p8"/>
          <p:cNvSpPr txBox="1"/>
          <p:nvPr>
            <p:ph idx="1" type="body"/>
          </p:nvPr>
        </p:nvSpPr>
        <p:spPr>
          <a:xfrm>
            <a:off x="895350" y="1978025"/>
            <a:ext cx="15859200" cy="6564300"/>
          </a:xfrm>
          <a:prstGeom prst="rect">
            <a:avLst/>
          </a:prstGeom>
          <a:noFill/>
          <a:ln>
            <a:noFill/>
          </a:ln>
        </p:spPr>
        <p:txBody>
          <a:bodyPr anchorCtr="0" anchor="t" bIns="50800" lIns="50800" spcFirstLastPara="1" rIns="50800" wrap="square" tIns="50800">
            <a:noAutofit/>
          </a:bodyPr>
          <a:lstStyle/>
          <a:p>
            <a:pPr indent="-896924" lvl="0" marL="1022399" rtl="0" algn="l">
              <a:lnSpc>
                <a:spcPct val="100000"/>
              </a:lnSpc>
              <a:spcBef>
                <a:spcPts val="0"/>
              </a:spcBef>
              <a:spcAft>
                <a:spcPts val="0"/>
              </a:spcAft>
              <a:buClr>
                <a:srgbClr val="292929"/>
              </a:buClr>
              <a:buSzPts val="3750"/>
              <a:buFont typeface="Helvetica Neue"/>
              <a:buAutoNum type="arabicPeriod"/>
            </a:pPr>
            <a:r>
              <a:rPr lang="es-EC" sz="5100"/>
              <a:t>Quais são as </a:t>
            </a:r>
            <a:r>
              <a:rPr b="1" lang="es-EC" sz="5100"/>
              <a:t>duas metas gerais</a:t>
            </a:r>
            <a:r>
              <a:rPr lang="es-EC" sz="5100"/>
              <a:t> do "ciclo de resposta rápida e recuperação" do CRS descritas no vídeo? </a:t>
            </a:r>
            <a:endParaRPr sz="3700"/>
          </a:p>
          <a:p>
            <a:pPr indent="-657225" lvl="0" marL="914400" rtl="0" algn="l">
              <a:lnSpc>
                <a:spcPct val="100000"/>
              </a:lnSpc>
              <a:spcBef>
                <a:spcPts val="0"/>
              </a:spcBef>
              <a:spcAft>
                <a:spcPts val="0"/>
              </a:spcAft>
              <a:buClr>
                <a:srgbClr val="292929"/>
              </a:buClr>
              <a:buSzPts val="4050"/>
              <a:buFont typeface="Helvetica Neue"/>
              <a:buNone/>
            </a:pPr>
            <a:r>
              <a:t/>
            </a:r>
            <a:endParaRPr sz="5100"/>
          </a:p>
          <a:p>
            <a:pPr indent="-896924" lvl="0" marL="1022399" rtl="0" algn="l">
              <a:lnSpc>
                <a:spcPct val="100000"/>
              </a:lnSpc>
              <a:spcBef>
                <a:spcPts val="0"/>
              </a:spcBef>
              <a:spcAft>
                <a:spcPts val="0"/>
              </a:spcAft>
              <a:buClr>
                <a:srgbClr val="292929"/>
              </a:buClr>
              <a:buSzPts val="3750"/>
              <a:buFont typeface="Helvetica Neue"/>
              <a:buAutoNum type="arabicPeriod"/>
            </a:pPr>
            <a:r>
              <a:rPr lang="es-EC" sz="5100"/>
              <a:t>Quais são </a:t>
            </a:r>
            <a:r>
              <a:rPr b="1" lang="es-EC" sz="5100"/>
              <a:t>os</a:t>
            </a:r>
            <a:r>
              <a:rPr lang="es-EC" sz="5100"/>
              <a:t> </a:t>
            </a:r>
            <a:r>
              <a:rPr b="1" lang="es-EC" sz="5100"/>
              <a:t>princípios e as prioridades fundamentais do programa de alojamento </a:t>
            </a:r>
            <a:r>
              <a:rPr lang="es-EC" sz="5100"/>
              <a:t>mencionados ou ilustrados no vídeo?</a:t>
            </a:r>
            <a:endParaRPr sz="3700"/>
          </a:p>
        </p:txBody>
      </p:sp>
      <p:sp>
        <p:nvSpPr>
          <p:cNvPr id="277" name="Google Shape;277;p8"/>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id="282" name="Google Shape;282;p9"/>
          <p:cNvPicPr preferRelativeResize="0"/>
          <p:nvPr/>
        </p:nvPicPr>
        <p:blipFill>
          <a:blip r:embed="rId3">
            <a:alphaModFix/>
          </a:blip>
          <a:stretch>
            <a:fillRect/>
          </a:stretch>
        </p:blipFill>
        <p:spPr>
          <a:xfrm>
            <a:off x="10640443" y="-11700"/>
            <a:ext cx="6800846" cy="9753600"/>
          </a:xfrm>
          <a:prstGeom prst="rect">
            <a:avLst/>
          </a:prstGeom>
          <a:noFill/>
          <a:ln>
            <a:noFill/>
          </a:ln>
        </p:spPr>
      </p:pic>
      <p:sp>
        <p:nvSpPr>
          <p:cNvPr id="283" name="Google Shape;283;p9"/>
          <p:cNvSpPr txBox="1"/>
          <p:nvPr>
            <p:ph type="title"/>
          </p:nvPr>
        </p:nvSpPr>
        <p:spPr>
          <a:xfrm>
            <a:off x="304800" y="152400"/>
            <a:ext cx="5978700" cy="11958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600"/>
              <a:t>Em resumo...</a:t>
            </a:r>
            <a:endParaRPr/>
          </a:p>
        </p:txBody>
      </p:sp>
      <p:sp>
        <p:nvSpPr>
          <p:cNvPr id="284" name="Google Shape;284;p9"/>
          <p:cNvSpPr txBox="1"/>
          <p:nvPr>
            <p:ph idx="1" type="body"/>
          </p:nvPr>
        </p:nvSpPr>
        <p:spPr>
          <a:xfrm>
            <a:off x="422275" y="1490663"/>
            <a:ext cx="9964738" cy="4838700"/>
          </a:xfrm>
          <a:prstGeom prst="rect">
            <a:avLst/>
          </a:prstGeom>
          <a:noFill/>
          <a:ln>
            <a:noFill/>
          </a:ln>
        </p:spPr>
        <p:txBody>
          <a:bodyPr anchorCtr="0" anchor="t" bIns="50800" lIns="50800" spcFirstLastPara="1" rIns="50800" wrap="square" tIns="50800">
            <a:noAutofit/>
          </a:bodyPr>
          <a:lstStyle/>
          <a:p>
            <a:pPr indent="-571500" lvl="0" marL="571500" rtl="0" algn="l">
              <a:lnSpc>
                <a:spcPct val="90000"/>
              </a:lnSpc>
              <a:spcBef>
                <a:spcPts val="0"/>
              </a:spcBef>
              <a:spcAft>
                <a:spcPts val="0"/>
              </a:spcAft>
              <a:buClr>
                <a:srgbClr val="292929"/>
              </a:buClr>
              <a:buSzPts val="3400"/>
              <a:buFont typeface="Open Sans"/>
              <a:buChar char="•"/>
            </a:pPr>
            <a:r>
              <a:rPr lang="es-EC" sz="3400">
                <a:solidFill>
                  <a:srgbClr val="292929"/>
                </a:solidFill>
              </a:rPr>
              <a:t>Uma resposta oportuna de alojamento pode salvar vidas n</a:t>
            </a:r>
            <a:r>
              <a:rPr lang="es-EC" sz="3400"/>
              <a:t>as fases</a:t>
            </a:r>
            <a:r>
              <a:rPr lang="es-EC" sz="3400">
                <a:solidFill>
                  <a:srgbClr val="292929"/>
                </a:solidFill>
              </a:rPr>
              <a:t> iniciais de uma crise. </a:t>
            </a:r>
            <a:endParaRPr sz="4200"/>
          </a:p>
          <a:p>
            <a:pPr indent="-368300" lvl="0" marL="571500" rtl="0" algn="l">
              <a:lnSpc>
                <a:spcPct val="90000"/>
              </a:lnSpc>
              <a:spcBef>
                <a:spcPts val="0"/>
              </a:spcBef>
              <a:spcAft>
                <a:spcPts val="0"/>
              </a:spcAft>
              <a:buClr>
                <a:srgbClr val="292929"/>
              </a:buClr>
              <a:buSzPts val="3200"/>
              <a:buFont typeface="Open Sans"/>
              <a:buNone/>
            </a:pPr>
            <a:r>
              <a:t/>
            </a:r>
            <a:endParaRPr sz="3400">
              <a:solidFill>
                <a:srgbClr val="292929"/>
              </a:solidFill>
            </a:endParaRPr>
          </a:p>
          <a:p>
            <a:pPr indent="-571500" lvl="0" marL="571500" rtl="0" algn="l">
              <a:lnSpc>
                <a:spcPct val="90000"/>
              </a:lnSpc>
              <a:spcBef>
                <a:spcPts val="0"/>
              </a:spcBef>
              <a:spcAft>
                <a:spcPts val="0"/>
              </a:spcAft>
              <a:buClr>
                <a:srgbClr val="292929"/>
              </a:buClr>
              <a:buSzPts val="3400"/>
              <a:buFont typeface="Open Sans"/>
              <a:buChar char="•"/>
            </a:pPr>
            <a:r>
              <a:rPr lang="es-EC" sz="3400">
                <a:solidFill>
                  <a:srgbClr val="292929"/>
                </a:solidFill>
              </a:rPr>
              <a:t>O alojamento adequado também é necessário para promover a saúde, apoiar a vida familiar e comunitária e proporcionar dignidade, segurança e acesso aos meios de subsistência. </a:t>
            </a:r>
            <a:endParaRPr sz="4200"/>
          </a:p>
          <a:p>
            <a:pPr indent="-368300" lvl="0" marL="571500" rtl="0" algn="l">
              <a:lnSpc>
                <a:spcPct val="90000"/>
              </a:lnSpc>
              <a:spcBef>
                <a:spcPts val="0"/>
              </a:spcBef>
              <a:spcAft>
                <a:spcPts val="0"/>
              </a:spcAft>
              <a:buClr>
                <a:srgbClr val="292929"/>
              </a:buClr>
              <a:buSzPts val="3200"/>
              <a:buFont typeface="Open Sans"/>
              <a:buNone/>
            </a:pPr>
            <a:r>
              <a:t/>
            </a:r>
            <a:endParaRPr sz="3400"/>
          </a:p>
          <a:p>
            <a:pPr indent="-571500" lvl="0" marL="571500" rtl="0" algn="l">
              <a:lnSpc>
                <a:spcPct val="90000"/>
              </a:lnSpc>
              <a:spcBef>
                <a:spcPts val="0"/>
              </a:spcBef>
              <a:spcAft>
                <a:spcPts val="0"/>
              </a:spcAft>
              <a:buClr>
                <a:srgbClr val="292929"/>
              </a:buClr>
              <a:buSzPts val="3400"/>
              <a:buFont typeface="Open Sans"/>
              <a:buChar char="•"/>
            </a:pPr>
            <a:r>
              <a:rPr lang="es-EC" sz="3400">
                <a:solidFill>
                  <a:srgbClr val="292929"/>
                </a:solidFill>
              </a:rPr>
              <a:t>Cada situação é diferente – a resposta deve ser adaptada de acordo com o contexto (Consulte a Lista de verificação para avaliação de alojamento e assentamento nas páginas 290</a:t>
            </a:r>
            <a:r>
              <a:rPr lang="es-EC" sz="3400"/>
              <a:t> a </a:t>
            </a:r>
            <a:r>
              <a:rPr lang="es-EC" sz="3400">
                <a:solidFill>
                  <a:srgbClr val="292929"/>
                </a:solidFill>
              </a:rPr>
              <a:t>294 do Manual Esfera).</a:t>
            </a:r>
            <a:endParaRPr sz="4200"/>
          </a:p>
        </p:txBody>
      </p:sp>
      <p:sp>
        <p:nvSpPr>
          <p:cNvPr id="285" name="Google Shape;285;p9"/>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86" name="Google Shape;286;p9"/>
          <p:cNvSpPr txBox="1"/>
          <p:nvPr>
            <p:ph idx="4294967295" type="body"/>
          </p:nvPr>
        </p:nvSpPr>
        <p:spPr>
          <a:xfrm>
            <a:off x="11237626" y="9335509"/>
            <a:ext cx="2198975" cy="406401"/>
          </a:xfrm>
          <a:prstGeom prst="rect">
            <a:avLst/>
          </a:prstGeom>
          <a:noFill/>
          <a:ln>
            <a:noFill/>
          </a:ln>
        </p:spPr>
        <p:txBody>
          <a:bodyPr anchorCtr="0" anchor="t" bIns="50800" lIns="50800" spcFirstLastPara="1" rIns="50800" wrap="square" tIns="50800">
            <a:normAutofit fontScale="47500"/>
          </a:bodyPr>
          <a:lstStyle/>
          <a:p>
            <a:pPr indent="0" lvl="0" marL="457200" marR="0" rtl="0" algn="l">
              <a:lnSpc>
                <a:spcPct val="100000"/>
              </a:lnSpc>
              <a:spcBef>
                <a:spcPts val="2663"/>
              </a:spcBef>
              <a:spcAft>
                <a:spcPts val="0"/>
              </a:spcAft>
              <a:buNone/>
            </a:pPr>
            <a:r>
              <a:rPr lang="es-EC" sz="3200">
                <a:solidFill>
                  <a:srgbClr val="00B297"/>
                </a:solidFill>
                <a:latin typeface="Open Sans"/>
                <a:ea typeface="Open Sans"/>
                <a:cs typeface="Open Sans"/>
                <a:sym typeface="Open Sans"/>
              </a:rPr>
              <a:t>CARE/Sam Bolitho</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id="291" name="Google Shape;291;p10"/>
          <p:cNvPicPr preferRelativeResize="0"/>
          <p:nvPr/>
        </p:nvPicPr>
        <p:blipFill>
          <a:blip r:embed="rId3">
            <a:alphaModFix/>
          </a:blip>
          <a:stretch>
            <a:fillRect/>
          </a:stretch>
        </p:blipFill>
        <p:spPr>
          <a:xfrm>
            <a:off x="10654074" y="3490"/>
            <a:ext cx="6795625" cy="9746102"/>
          </a:xfrm>
          <a:prstGeom prst="rect">
            <a:avLst/>
          </a:prstGeom>
          <a:noFill/>
          <a:ln>
            <a:noFill/>
          </a:ln>
        </p:spPr>
      </p:pic>
      <p:sp>
        <p:nvSpPr>
          <p:cNvPr id="292" name="Google Shape;292;p10"/>
          <p:cNvSpPr txBox="1"/>
          <p:nvPr>
            <p:ph type="title"/>
          </p:nvPr>
        </p:nvSpPr>
        <p:spPr>
          <a:xfrm>
            <a:off x="676275" y="390525"/>
            <a:ext cx="7993200" cy="9975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400"/>
              <a:t>As Normas Mínimas</a:t>
            </a:r>
            <a:endParaRPr/>
          </a:p>
        </p:txBody>
      </p:sp>
      <p:sp>
        <p:nvSpPr>
          <p:cNvPr id="293" name="Google Shape;293;p10"/>
          <p:cNvSpPr txBox="1"/>
          <p:nvPr>
            <p:ph idx="1" type="body"/>
          </p:nvPr>
        </p:nvSpPr>
        <p:spPr>
          <a:xfrm>
            <a:off x="639400" y="1561535"/>
            <a:ext cx="9117000" cy="4577700"/>
          </a:xfrm>
          <a:prstGeom prst="rect">
            <a:avLst/>
          </a:prstGeom>
          <a:noFill/>
          <a:ln>
            <a:noFill/>
          </a:ln>
        </p:spPr>
        <p:txBody>
          <a:bodyPr anchorCtr="0" anchor="t" bIns="50800" lIns="50800" spcFirstLastPara="1" rIns="50800" wrap="square" tIns="50800">
            <a:noAutofit/>
          </a:bodyPr>
          <a:lstStyle/>
          <a:p>
            <a:pPr indent="0" lvl="0" marL="0" rtl="0" algn="l">
              <a:lnSpc>
                <a:spcPct val="115000"/>
              </a:lnSpc>
              <a:spcBef>
                <a:spcPts val="0"/>
              </a:spcBef>
              <a:spcAft>
                <a:spcPts val="0"/>
              </a:spcAft>
              <a:buClr>
                <a:srgbClr val="292929"/>
              </a:buClr>
              <a:buSzPts val="4000"/>
              <a:buFont typeface="Open Sans"/>
              <a:buNone/>
            </a:pPr>
            <a:r>
              <a:rPr lang="es-EC" sz="4200">
                <a:solidFill>
                  <a:srgbClr val="292929"/>
                </a:solidFill>
              </a:rPr>
              <a:t>As Normas Mínimas para alojamento e assentamento concentram-se no que precisa ser feito (aquilo que deve ser i</a:t>
            </a:r>
            <a:r>
              <a:rPr lang="es-EC" sz="4200"/>
              <a:t>mplementado</a:t>
            </a:r>
            <a:r>
              <a:rPr lang="es-EC" sz="4200">
                <a:solidFill>
                  <a:srgbClr val="292929"/>
                </a:solidFill>
              </a:rPr>
              <a:t>), e não em como a assistência deve ser </a:t>
            </a:r>
            <a:r>
              <a:rPr lang="es-EC" sz="4200"/>
              <a:t>prestada</a:t>
            </a:r>
            <a:r>
              <a:rPr lang="es-EC" sz="4200">
                <a:solidFill>
                  <a:srgbClr val="292929"/>
                </a:solidFill>
              </a:rPr>
              <a:t>.</a:t>
            </a:r>
            <a:endParaRPr b="1" sz="4200">
              <a:solidFill>
                <a:srgbClr val="292929"/>
              </a:solidFill>
            </a:endParaRPr>
          </a:p>
        </p:txBody>
      </p:sp>
      <p:sp>
        <p:nvSpPr>
          <p:cNvPr id="294" name="Google Shape;294;p10"/>
          <p:cNvSpPr txBox="1"/>
          <p:nvPr/>
        </p:nvSpPr>
        <p:spPr>
          <a:xfrm>
            <a:off x="4475773" y="7652540"/>
            <a:ext cx="4809000" cy="533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800"/>
              <a:buFont typeface="Arial"/>
              <a:buNone/>
            </a:pPr>
            <a:r>
              <a:rPr b="0" i="0" lang="es-EC" sz="2800" u="none" cap="none" strike="noStrike">
                <a:solidFill>
                  <a:srgbClr val="000000"/>
                </a:solidFill>
                <a:latin typeface="Open Sans"/>
                <a:ea typeface="Open Sans"/>
                <a:cs typeface="Open Sans"/>
                <a:sym typeface="Open Sans"/>
              </a:rPr>
              <a:t>(ver páginas 260 a 289)</a:t>
            </a:r>
            <a:endParaRPr b="0" i="0" sz="1400" u="none" cap="none" strike="noStrike">
              <a:solidFill>
                <a:srgbClr val="000000"/>
              </a:solidFill>
              <a:latin typeface="Arial"/>
              <a:ea typeface="Arial"/>
              <a:cs typeface="Arial"/>
              <a:sym typeface="Arial"/>
            </a:endParaRPr>
          </a:p>
        </p:txBody>
      </p:sp>
      <p:sp>
        <p:nvSpPr>
          <p:cNvPr id="295" name="Google Shape;295;p10"/>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96" name="Google Shape;296;p10"/>
          <p:cNvSpPr txBox="1"/>
          <p:nvPr/>
        </p:nvSpPr>
        <p:spPr>
          <a:xfrm>
            <a:off x="6555206" y="9144579"/>
            <a:ext cx="6795615" cy="702989"/>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00B297"/>
              </a:buClr>
              <a:buSzPts val="1650"/>
              <a:buFont typeface="Arial"/>
              <a:buNone/>
            </a:pPr>
            <a:r>
              <a:rPr lang="es-EC" sz="2200">
                <a:solidFill>
                  <a:srgbClr val="00B297"/>
                </a:solidFill>
                <a:latin typeface="Open Sans"/>
                <a:ea typeface="Open Sans"/>
                <a:cs typeface="Open Sans"/>
                <a:sym typeface="Open Sans"/>
              </a:rPr>
              <a:t>Cruz Vermelha Alemã</a:t>
            </a:r>
            <a:r>
              <a:rPr b="0" i="0" lang="es-EC" sz="2200" u="none" cap="none" strike="noStrike">
                <a:solidFill>
                  <a:srgbClr val="00B297"/>
                </a:solidFill>
                <a:latin typeface="Open Sans"/>
                <a:ea typeface="Open Sans"/>
                <a:cs typeface="Open Sans"/>
                <a:sym typeface="Open Sans"/>
              </a:rPr>
              <a:t>/Sohrab Taheri-Sohi</a:t>
            </a:r>
            <a:endParaRPr b="0" i="0" sz="4000" u="none" cap="none" strike="noStrike">
              <a:solidFill>
                <a:srgbClr val="00B297"/>
              </a:solidFill>
              <a:latin typeface="Open Sans"/>
              <a:ea typeface="Open Sans"/>
              <a:cs typeface="Open Sans"/>
              <a:sym typeface="Open Sans"/>
            </a:endParaRPr>
          </a:p>
        </p:txBody>
      </p:sp>
      <p:pic>
        <p:nvPicPr>
          <p:cNvPr id="297" name="Google Shape;297;p10"/>
          <p:cNvPicPr preferRelativeResize="0"/>
          <p:nvPr/>
        </p:nvPicPr>
        <p:blipFill rotWithShape="1">
          <a:blip r:embed="rId4">
            <a:alphaModFix/>
          </a:blip>
          <a:srcRect b="14454" l="15284" r="14107" t="14648"/>
          <a:stretch/>
        </p:blipFill>
        <p:spPr>
          <a:xfrm>
            <a:off x="8934918" y="5748418"/>
            <a:ext cx="1642964" cy="2336221"/>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6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ADCCCC5D-D895-4669-BF82-E066D220BC8C}"/>
</file>

<file path=customXml/itemProps2.xml><?xml version="1.0" encoding="utf-8"?>
<ds:datastoreItem xmlns:ds="http://schemas.openxmlformats.org/officeDocument/2006/customXml" ds:itemID="{D9944052-ABED-4B71-93BA-D051924C7787}"/>
</file>

<file path=customXml/itemProps3.xml><?xml version="1.0" encoding="utf-8"?>
<ds:datastoreItem xmlns:ds="http://schemas.openxmlformats.org/officeDocument/2006/customXml" ds:itemID="{A215349D-E4FA-42BA-B933-3B7776B2663F}"/>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dcterms:created xsi:type="dcterms:W3CDTF">2018-12-14T22:00:46Z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